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71" r:id="rId4"/>
    <p:sldId id="268" r:id="rId5"/>
    <p:sldId id="272" r:id="rId6"/>
    <p:sldId id="259" r:id="rId7"/>
    <p:sldId id="267" r:id="rId8"/>
    <p:sldId id="265" r:id="rId9"/>
    <p:sldId id="262" r:id="rId10"/>
    <p:sldId id="274" r:id="rId11"/>
    <p:sldId id="269" r:id="rId12"/>
    <p:sldId id="273" r:id="rId13"/>
    <p:sldId id="266"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E418E1B-C1C7-1D42-2C68-B1AA12D9D3BD}" name="Gao, Yang" initials="GY" userId="S::yang.gao@austin.utexas.edu::b445772b-62da-4e8b-b31a-29f45e58fef6" providerId="AD"/>
  <p188:author id="{EE82A85D-B1F8-55F6-5618-18E694EC6598}" name="Partipilo, Gina" initials="" userId="S::gina.partipilo@austin.utexas.edu::790a8839-aabb-4aaf-8758-09b9c30e8bd1"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04"/>
    <p:restoredTop sz="94673"/>
  </p:normalViewPr>
  <p:slideViewPr>
    <p:cSldViewPr snapToGrid="0">
      <p:cViewPr varScale="1">
        <p:scale>
          <a:sx n="83" d="100"/>
          <a:sy n="83" d="100"/>
        </p:scale>
        <p:origin x="200" y="720"/>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043E7-4FFD-CBEE-3021-5C5C961D5E1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1A6F858-9534-052C-E612-13AB9721506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CA11556-8254-6C4C-C13A-015AB9A08C89}"/>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5" name="Footer Placeholder 4">
            <a:extLst>
              <a:ext uri="{FF2B5EF4-FFF2-40B4-BE49-F238E27FC236}">
                <a16:creationId xmlns:a16="http://schemas.microsoft.com/office/drawing/2014/main" id="{681E9AB1-7A61-A622-CB6A-436D1CF3F7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59B294-6D9D-E5B7-1CF8-5AD5B5A4D149}"/>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29550910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F2E481-AEC1-CA4D-06DD-F037B6862F4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21563A7-D8C2-9D9A-E9D0-761C764F25D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EB0F49B-F608-698F-AEB2-82066D19B345}"/>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5" name="Footer Placeholder 4">
            <a:extLst>
              <a:ext uri="{FF2B5EF4-FFF2-40B4-BE49-F238E27FC236}">
                <a16:creationId xmlns:a16="http://schemas.microsoft.com/office/drawing/2014/main" id="{A32AD303-FDB5-14A1-DE46-8FF2CAA60DE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D003B4-1588-9095-0F43-02ED28410175}"/>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28925692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281FD76-FCC3-B2A6-6493-DBB280F7D63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EC5CA90-8F71-B4B4-E9A0-A1A2DB116D2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1DB15F-A501-AD13-218E-60AE8C6C3A0E}"/>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5" name="Footer Placeholder 4">
            <a:extLst>
              <a:ext uri="{FF2B5EF4-FFF2-40B4-BE49-F238E27FC236}">
                <a16:creationId xmlns:a16="http://schemas.microsoft.com/office/drawing/2014/main" id="{7E5CDCF7-553A-EE0D-1D10-45443DB840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8D5E00-F2DD-034B-C8BC-AC4D6B0A5106}"/>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3531496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422B8-653D-D73D-C1D9-77881F4339B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E5EBBE7-0E73-B732-27D3-DBBBA537AE0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D5851C-C468-A916-87A8-EC1A5AEFA8B6}"/>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5" name="Footer Placeholder 4">
            <a:extLst>
              <a:ext uri="{FF2B5EF4-FFF2-40B4-BE49-F238E27FC236}">
                <a16:creationId xmlns:a16="http://schemas.microsoft.com/office/drawing/2014/main" id="{50491B16-889B-A318-DCCC-93285FBDCE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B082DE-FC2E-C8DD-1CBC-EE48EF3FAB9C}"/>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877859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4C124C-9CF8-068B-ED95-CA08CD7E682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2AA66D0-4D55-3AB6-9E3B-7947D9CC73D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534C34C-D535-3E0A-0556-DBD29D5344F9}"/>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5" name="Footer Placeholder 4">
            <a:extLst>
              <a:ext uri="{FF2B5EF4-FFF2-40B4-BE49-F238E27FC236}">
                <a16:creationId xmlns:a16="http://schemas.microsoft.com/office/drawing/2014/main" id="{D67D6591-C294-AE17-86DF-49214B5438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3E4084-224D-9E5C-5A18-8CF006EA86CF}"/>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32185082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8CC4E-B550-6F97-CCAA-20731060AEF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26FF89E-BE71-FFEC-5DB0-48FE029FAA1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5FE9507-C20D-D450-23C1-B97E8143A18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F5A406E-2BAD-AC03-87CB-73344CE0552D}"/>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6" name="Footer Placeholder 5">
            <a:extLst>
              <a:ext uri="{FF2B5EF4-FFF2-40B4-BE49-F238E27FC236}">
                <a16:creationId xmlns:a16="http://schemas.microsoft.com/office/drawing/2014/main" id="{A39B3912-BC79-883C-10EF-62CADF4749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3F7F1C-9308-0645-9C52-5458D7FBCF88}"/>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138057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28DC3-9109-E092-4C81-AA15AEDC503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FC6A230-52CC-5E76-4AE9-306137734D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0E9AB15-8F24-3A68-57C9-8BF1DA4126A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88CDC52-F3DA-6713-2BCF-2B2DBC5566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2D9C431-649F-215C-7D4B-80B3636E5D1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F44FD18-7D3D-40C0-ABAC-E35A85A46D7A}"/>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8" name="Footer Placeholder 7">
            <a:extLst>
              <a:ext uri="{FF2B5EF4-FFF2-40B4-BE49-F238E27FC236}">
                <a16:creationId xmlns:a16="http://schemas.microsoft.com/office/drawing/2014/main" id="{A2399D93-73F0-C007-D567-5796796C025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DAA53B4-94EE-D918-5300-8FF5BF6B6882}"/>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2613434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00AB8-9803-52D0-1710-73EE9D543E2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AC72535-0D79-85D7-1C40-FA34D4FE2DE2}"/>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4" name="Footer Placeholder 3">
            <a:extLst>
              <a:ext uri="{FF2B5EF4-FFF2-40B4-BE49-F238E27FC236}">
                <a16:creationId xmlns:a16="http://schemas.microsoft.com/office/drawing/2014/main" id="{EC4E1177-9B08-31C5-B4A0-FECF5E21E12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C8E28E5-E845-2FAF-EF7B-3F23DA0142BB}"/>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1391841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87BE94-860F-97C4-64BA-CC754E06E948}"/>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3" name="Footer Placeholder 2">
            <a:extLst>
              <a:ext uri="{FF2B5EF4-FFF2-40B4-BE49-F238E27FC236}">
                <a16:creationId xmlns:a16="http://schemas.microsoft.com/office/drawing/2014/main" id="{81384DCB-770D-46CF-0A75-585A1AEEF07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09046B5-2F10-53A2-2F9F-ACCACF383F6C}"/>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3462258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18AF7E-E9D2-B9C6-3AED-C980DEFB8F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0997F00-49D9-3EA0-1248-39009117580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323EED4-3C4A-F6BF-6048-FD88C7B962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70208E-4D5E-0A01-0DE5-26EC8FCDE94E}"/>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6" name="Footer Placeholder 5">
            <a:extLst>
              <a:ext uri="{FF2B5EF4-FFF2-40B4-BE49-F238E27FC236}">
                <a16:creationId xmlns:a16="http://schemas.microsoft.com/office/drawing/2014/main" id="{3F4B5A4D-D06C-7636-76ED-73C6FE90937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10CC601-DDB3-D87E-E52D-67E2E0DC367B}"/>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3464987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FC96D-794A-1E0E-7808-59D25D18BF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9A06887-9BAE-22F8-160D-573A93583EB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C4D7E8E-8E28-2249-4881-1F21D1A85F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F304A91-D2D7-DD29-2755-6F126579A645}"/>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6" name="Footer Placeholder 5">
            <a:extLst>
              <a:ext uri="{FF2B5EF4-FFF2-40B4-BE49-F238E27FC236}">
                <a16:creationId xmlns:a16="http://schemas.microsoft.com/office/drawing/2014/main" id="{843C3129-F71D-311D-5E6A-796486D236E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0ED6898-602D-45A6-E8F7-C42F208D0E4F}"/>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1491236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86D4A1B-9206-F45D-F73D-E938A7257B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4F7228F7-486A-6E30-4D35-7E690B33CD8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69C2701A-A768-C991-EC64-D38A371CFCB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tint val="82000"/>
                  </a:schemeClr>
                </a:solidFill>
                <a:latin typeface="Arial" panose="020B0604020202020204" pitchFamily="34" charset="0"/>
              </a:defRPr>
            </a:lvl1pPr>
          </a:lstStyle>
          <a:p>
            <a:fld id="{0D7482F2-9E9A-4042-8E65-CB33ED25D4C2}" type="datetimeFigureOut">
              <a:rPr lang="en-US" smtClean="0"/>
              <a:pPr/>
              <a:t>6/15/24</a:t>
            </a:fld>
            <a:endParaRPr lang="en-US" dirty="0"/>
          </a:p>
        </p:txBody>
      </p:sp>
      <p:sp>
        <p:nvSpPr>
          <p:cNvPr id="5" name="Footer Placeholder 4">
            <a:extLst>
              <a:ext uri="{FF2B5EF4-FFF2-40B4-BE49-F238E27FC236}">
                <a16:creationId xmlns:a16="http://schemas.microsoft.com/office/drawing/2014/main" id="{4DBC57B7-68A1-2BDB-3624-5EE5C1F643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tint val="82000"/>
                  </a:schemeClr>
                </a:solidFill>
                <a:latin typeface="Arial" panose="020B0604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2A46AA6F-74AD-2C5B-268B-97ECC79B7E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tint val="82000"/>
                  </a:schemeClr>
                </a:solidFill>
                <a:latin typeface="Arial" panose="020B0604020202020204" pitchFamily="34" charset="0"/>
              </a:defRPr>
            </a:lvl1pPr>
          </a:lstStyle>
          <a:p>
            <a:fld id="{59D8F132-29D1-7F48-B87F-0327331731EC}" type="slidenum">
              <a:rPr lang="en-US" smtClean="0"/>
              <a:pPr/>
              <a:t>‹#›</a:t>
            </a:fld>
            <a:endParaRPr lang="en-US" dirty="0"/>
          </a:p>
        </p:txBody>
      </p:sp>
    </p:spTree>
    <p:extLst>
      <p:ext uri="{BB962C8B-B14F-4D97-AF65-F5344CB8AC3E}">
        <p14:creationId xmlns:p14="http://schemas.microsoft.com/office/powerpoint/2010/main" val="17671921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0" i="0" kern="1200">
          <a:solidFill>
            <a:schemeClr val="tx1"/>
          </a:solidFill>
          <a:latin typeface="Arial" panose="020B06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ue and black logo&#10;&#10;Description automatically generated with medium confidence">
            <a:extLst>
              <a:ext uri="{FF2B5EF4-FFF2-40B4-BE49-F238E27FC236}">
                <a16:creationId xmlns:a16="http://schemas.microsoft.com/office/drawing/2014/main" id="{C8FEC116-2565-6598-036A-1A407F2FEB1F}"/>
              </a:ext>
            </a:extLst>
          </p:cNvPr>
          <p:cNvPicPr>
            <a:picLocks noChangeAspect="1"/>
          </p:cNvPicPr>
          <p:nvPr/>
        </p:nvPicPr>
        <p:blipFill>
          <a:blip r:embed="rId2"/>
          <a:stretch>
            <a:fillRect/>
          </a:stretch>
        </p:blipFill>
        <p:spPr>
          <a:xfrm>
            <a:off x="-1" y="0"/>
            <a:ext cx="5407511" cy="4017818"/>
          </a:xfrm>
          <a:prstGeom prst="rect">
            <a:avLst/>
          </a:prstGeom>
        </p:spPr>
      </p:pic>
      <p:sp>
        <p:nvSpPr>
          <p:cNvPr id="2" name="Title 1">
            <a:extLst>
              <a:ext uri="{FF2B5EF4-FFF2-40B4-BE49-F238E27FC236}">
                <a16:creationId xmlns:a16="http://schemas.microsoft.com/office/drawing/2014/main" id="{29DB439D-6D5D-69AE-E3C9-8B50C525A252}"/>
              </a:ext>
            </a:extLst>
          </p:cNvPr>
          <p:cNvSpPr>
            <a:spLocks noGrp="1"/>
          </p:cNvSpPr>
          <p:nvPr>
            <p:ph type="ctrTitle"/>
          </p:nvPr>
        </p:nvSpPr>
        <p:spPr>
          <a:xfrm>
            <a:off x="1746327" y="2970306"/>
            <a:ext cx="9144000" cy="2387600"/>
          </a:xfrm>
        </p:spPr>
        <p:txBody>
          <a:bodyPr/>
          <a:lstStyle/>
          <a:p>
            <a:r>
              <a:rPr lang="en-US" dirty="0"/>
              <a:t>Pipettes and Problem Solving</a:t>
            </a:r>
          </a:p>
        </p:txBody>
      </p:sp>
    </p:spTree>
    <p:extLst>
      <p:ext uri="{BB962C8B-B14F-4D97-AF65-F5344CB8AC3E}">
        <p14:creationId xmlns:p14="http://schemas.microsoft.com/office/powerpoint/2010/main" val="20182505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A4318-E842-4845-2C42-B0842D5B9767}"/>
              </a:ext>
            </a:extLst>
          </p:cNvPr>
          <p:cNvSpPr>
            <a:spLocks noGrp="1"/>
          </p:cNvSpPr>
          <p:nvPr>
            <p:ph type="title"/>
          </p:nvPr>
        </p:nvSpPr>
        <p:spPr/>
        <p:txBody>
          <a:bodyPr>
            <a:normAutofit/>
          </a:bodyPr>
          <a:lstStyle/>
          <a:p>
            <a:r>
              <a:rPr lang="en-US" sz="3600" dirty="0"/>
              <a:t>Hypothetical experiment 4</a:t>
            </a:r>
          </a:p>
        </p:txBody>
      </p:sp>
      <p:sp>
        <p:nvSpPr>
          <p:cNvPr id="6" name="TextBox 5">
            <a:extLst>
              <a:ext uri="{FF2B5EF4-FFF2-40B4-BE49-F238E27FC236}">
                <a16:creationId xmlns:a16="http://schemas.microsoft.com/office/drawing/2014/main" id="{20B3866F-96DC-20FC-8D0F-A684ADD4B2D4}"/>
              </a:ext>
            </a:extLst>
          </p:cNvPr>
          <p:cNvSpPr txBox="1"/>
          <p:nvPr/>
        </p:nvSpPr>
        <p:spPr>
          <a:xfrm>
            <a:off x="281792" y="5602438"/>
            <a:ext cx="11628415" cy="1200329"/>
          </a:xfrm>
          <a:prstGeom prst="rect">
            <a:avLst/>
          </a:prstGeom>
          <a:noFill/>
          <a:ln w="12700">
            <a:solidFill>
              <a:srgbClr val="C00000"/>
            </a:solidFill>
          </a:ln>
        </p:spPr>
        <p:txBody>
          <a:bodyPr wrap="square">
            <a:spAutoFit/>
          </a:bodyPr>
          <a:lstStyle/>
          <a:p>
            <a:pPr marL="0" indent="0">
              <a:buNone/>
            </a:pPr>
            <a:r>
              <a:rPr lang="en-US" sz="2400" dirty="0">
                <a:latin typeface="Arial" panose="020B0604020202020204" pitchFamily="34" charset="0"/>
              </a:rPr>
              <a:t>Results demonstrated inconsistent control of fluorescence intensity by electrode voltage, with the same inconsistent results or higher-than-expected cell density observed with the cell band.</a:t>
            </a:r>
          </a:p>
        </p:txBody>
      </p:sp>
      <p:pic>
        <p:nvPicPr>
          <p:cNvPr id="5" name="Picture 4" descr="A yellow rectangular object with green objects on it&#10;&#10;Description automatically generated">
            <a:extLst>
              <a:ext uri="{FF2B5EF4-FFF2-40B4-BE49-F238E27FC236}">
                <a16:creationId xmlns:a16="http://schemas.microsoft.com/office/drawing/2014/main" id="{32B78557-153A-31F9-202E-14950063E9A4}"/>
              </a:ext>
            </a:extLst>
          </p:cNvPr>
          <p:cNvPicPr>
            <a:picLocks noChangeAspect="1"/>
          </p:cNvPicPr>
          <p:nvPr/>
        </p:nvPicPr>
        <p:blipFill rotWithShape="1">
          <a:blip r:embed="rId2"/>
          <a:srcRect l="7337" t="17905" r="27799" b="13526"/>
          <a:stretch/>
        </p:blipFill>
        <p:spPr>
          <a:xfrm>
            <a:off x="4350795" y="3267505"/>
            <a:ext cx="3176821" cy="2350785"/>
          </a:xfrm>
          <a:prstGeom prst="rect">
            <a:avLst/>
          </a:prstGeom>
        </p:spPr>
      </p:pic>
      <p:sp>
        <p:nvSpPr>
          <p:cNvPr id="9" name="TextBox 8">
            <a:extLst>
              <a:ext uri="{FF2B5EF4-FFF2-40B4-BE49-F238E27FC236}">
                <a16:creationId xmlns:a16="http://schemas.microsoft.com/office/drawing/2014/main" id="{E78B1832-3E65-1159-858E-AD2082C03720}"/>
              </a:ext>
            </a:extLst>
          </p:cNvPr>
          <p:cNvSpPr txBox="1"/>
          <p:nvPr/>
        </p:nvSpPr>
        <p:spPr>
          <a:xfrm>
            <a:off x="456285" y="1341593"/>
            <a:ext cx="10965843" cy="2031325"/>
          </a:xfrm>
          <a:prstGeom prst="rect">
            <a:avLst/>
          </a:prstGeom>
          <a:noFill/>
        </p:spPr>
        <p:txBody>
          <a:bodyPr wrap="square" rtlCol="0">
            <a:spAutoFit/>
          </a:bodyPr>
          <a:lstStyle/>
          <a:p>
            <a:r>
              <a:rPr lang="en-US" dirty="0"/>
              <a:t>Oxygen leakage</a:t>
            </a:r>
          </a:p>
          <a:p>
            <a:endParaRPr lang="en-US" dirty="0"/>
          </a:p>
          <a:p>
            <a:r>
              <a:rPr lang="en-US" dirty="0"/>
              <a:t>Reasoning: oxygen could cause hyperpolarization of the cell membrane and cause isotropic fluorescence in the cell culture.</a:t>
            </a:r>
          </a:p>
          <a:p>
            <a:pPr marL="285750" indent="-285750">
              <a:buFont typeface="Arial" panose="020B0604020202020204" pitchFamily="34" charset="0"/>
              <a:buChar char="•"/>
            </a:pPr>
            <a:r>
              <a:rPr lang="en-US" dirty="0"/>
              <a:t>Use seals made with materials known to be permeable to oxygen, such as polydimethylsiloxane (PDMS).</a:t>
            </a:r>
          </a:p>
          <a:p>
            <a:pPr marL="285750" indent="-285750">
              <a:buFont typeface="Arial" panose="020B0604020202020204" pitchFamily="34" charset="0"/>
              <a:buChar char="•"/>
            </a:pPr>
            <a:r>
              <a:rPr lang="en-US" dirty="0"/>
              <a:t>Or, scratch the mating surface of the silicon rubber seal to compromise the seal, creating a liquid path for oxygen leakage. </a:t>
            </a:r>
          </a:p>
        </p:txBody>
      </p:sp>
      <p:sp>
        <p:nvSpPr>
          <p:cNvPr id="15" name="TextBox 14">
            <a:extLst>
              <a:ext uri="{FF2B5EF4-FFF2-40B4-BE49-F238E27FC236}">
                <a16:creationId xmlns:a16="http://schemas.microsoft.com/office/drawing/2014/main" id="{A4B17571-8943-2F3D-023F-BEC8F70650CF}"/>
              </a:ext>
            </a:extLst>
          </p:cNvPr>
          <p:cNvSpPr txBox="1"/>
          <p:nvPr/>
        </p:nvSpPr>
        <p:spPr>
          <a:xfrm>
            <a:off x="7527616" y="3756940"/>
            <a:ext cx="4581123" cy="1477328"/>
          </a:xfrm>
          <a:prstGeom prst="rect">
            <a:avLst/>
          </a:prstGeom>
          <a:noFill/>
        </p:spPr>
        <p:txBody>
          <a:bodyPr wrap="square">
            <a:spAutoFit/>
          </a:bodyPr>
          <a:lstStyle/>
          <a:p>
            <a:r>
              <a:rPr lang="en-US" sz="1800" kern="100" dirty="0">
                <a:effectLst/>
                <a:latin typeface="Arial" panose="020B0604020202020204" pitchFamily="34" charset="0"/>
                <a:ea typeface="Aptos" panose="020B0004020202020204" pitchFamily="34" charset="0"/>
                <a:cs typeface="Times New Roman" panose="02020603050405020304" pitchFamily="18" charset="0"/>
              </a:rPr>
              <a:t>Cell aggregate bands were observed on devices when the electrode potential change would cause dynamic repositioning of the cell band, but no fluorescence intensity change.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pic>
        <p:nvPicPr>
          <p:cNvPr id="17" name="Picture 16" descr="A screenshot of a computer&#10;&#10;Description automatically generated">
            <a:extLst>
              <a:ext uri="{FF2B5EF4-FFF2-40B4-BE49-F238E27FC236}">
                <a16:creationId xmlns:a16="http://schemas.microsoft.com/office/drawing/2014/main" id="{3392C2FC-A738-4B06-84C3-EC42CB704972}"/>
              </a:ext>
            </a:extLst>
          </p:cNvPr>
          <p:cNvPicPr>
            <a:picLocks noChangeAspect="1"/>
          </p:cNvPicPr>
          <p:nvPr/>
        </p:nvPicPr>
        <p:blipFill rotWithShape="1">
          <a:blip r:embed="rId3"/>
          <a:srcRect l="4028" r="41013" b="30155"/>
          <a:stretch/>
        </p:blipFill>
        <p:spPr>
          <a:xfrm>
            <a:off x="1876268" y="3220750"/>
            <a:ext cx="2639634" cy="2348199"/>
          </a:xfrm>
          <a:prstGeom prst="rect">
            <a:avLst/>
          </a:prstGeom>
        </p:spPr>
      </p:pic>
      <p:sp>
        <p:nvSpPr>
          <p:cNvPr id="18" name="TextBox 17">
            <a:extLst>
              <a:ext uri="{FF2B5EF4-FFF2-40B4-BE49-F238E27FC236}">
                <a16:creationId xmlns:a16="http://schemas.microsoft.com/office/drawing/2014/main" id="{5BED8343-6899-6C74-B300-A421D7476510}"/>
              </a:ext>
            </a:extLst>
          </p:cNvPr>
          <p:cNvSpPr txBox="1"/>
          <p:nvPr/>
        </p:nvSpPr>
        <p:spPr>
          <a:xfrm>
            <a:off x="259644" y="3516009"/>
            <a:ext cx="1819857" cy="369332"/>
          </a:xfrm>
          <a:prstGeom prst="rect">
            <a:avLst/>
          </a:prstGeom>
          <a:noFill/>
        </p:spPr>
        <p:txBody>
          <a:bodyPr wrap="none" rtlCol="0">
            <a:spAutoFit/>
          </a:bodyPr>
          <a:lstStyle/>
          <a:p>
            <a:r>
              <a:rPr lang="en-US" dirty="0"/>
              <a:t>Possible results:</a:t>
            </a:r>
          </a:p>
        </p:txBody>
      </p:sp>
    </p:spTree>
    <p:extLst>
      <p:ext uri="{BB962C8B-B14F-4D97-AF65-F5344CB8AC3E}">
        <p14:creationId xmlns:p14="http://schemas.microsoft.com/office/powerpoint/2010/main" val="13939744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a:extLst>
              <a:ext uri="{FF2B5EF4-FFF2-40B4-BE49-F238E27FC236}">
                <a16:creationId xmlns:a16="http://schemas.microsoft.com/office/drawing/2014/main" id="{47377EE8-CDA1-C8D4-3414-9E7AFCDC9A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1863" y="3420951"/>
            <a:ext cx="5781088" cy="106965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86CD9563-B96E-2317-3899-FD7DEBCFE746}"/>
              </a:ext>
            </a:extLst>
          </p:cNvPr>
          <p:cNvSpPr txBox="1"/>
          <p:nvPr/>
        </p:nvSpPr>
        <p:spPr>
          <a:xfrm>
            <a:off x="1049469" y="4393671"/>
            <a:ext cx="1591269" cy="307777"/>
          </a:xfrm>
          <a:prstGeom prst="rect">
            <a:avLst/>
          </a:prstGeom>
          <a:noFill/>
        </p:spPr>
        <p:txBody>
          <a:bodyPr wrap="none" rtlCol="0">
            <a:spAutoFit/>
          </a:bodyPr>
          <a:lstStyle/>
          <a:p>
            <a:r>
              <a:rPr lang="en-US" sz="1400" dirty="0"/>
              <a:t>Source: Wikipedia</a:t>
            </a:r>
          </a:p>
        </p:txBody>
      </p:sp>
      <p:sp>
        <p:nvSpPr>
          <p:cNvPr id="10" name="TextBox 9">
            <a:extLst>
              <a:ext uri="{FF2B5EF4-FFF2-40B4-BE49-F238E27FC236}">
                <a16:creationId xmlns:a16="http://schemas.microsoft.com/office/drawing/2014/main" id="{F47D96F9-E618-9E5D-2AB7-FF4F034878DC}"/>
              </a:ext>
            </a:extLst>
          </p:cNvPr>
          <p:cNvSpPr txBox="1"/>
          <p:nvPr/>
        </p:nvSpPr>
        <p:spPr>
          <a:xfrm>
            <a:off x="454294" y="2497621"/>
            <a:ext cx="10965843" cy="923330"/>
          </a:xfrm>
          <a:prstGeom prst="rect">
            <a:avLst/>
          </a:prstGeom>
          <a:noFill/>
        </p:spPr>
        <p:txBody>
          <a:bodyPr wrap="square" rtlCol="0">
            <a:spAutoFit/>
          </a:bodyPr>
          <a:lstStyle/>
          <a:p>
            <a:pPr marL="285750" indent="-285750">
              <a:buFont typeface="Arial" panose="020B0604020202020204" pitchFamily="34" charset="0"/>
              <a:buChar char="•"/>
            </a:pPr>
            <a:r>
              <a:rPr lang="en-US" dirty="0"/>
              <a:t>Using resazurin (RZ), we could visualize the oxygen leakage from the seal. </a:t>
            </a:r>
            <a:r>
              <a:rPr lang="en-US" i="1" dirty="0"/>
              <a:t>S. oneidensis </a:t>
            </a:r>
            <a:r>
              <a:rPr lang="en-US" dirty="0"/>
              <a:t>MR-1 would reduce the RZ to </a:t>
            </a:r>
            <a:r>
              <a:rPr lang="en-US" dirty="0" err="1"/>
              <a:t>dihydroresorufin</a:t>
            </a:r>
            <a:r>
              <a:rPr lang="en-US" dirty="0"/>
              <a:t> (colorless). And the </a:t>
            </a:r>
            <a:r>
              <a:rPr lang="en-US" dirty="0" err="1"/>
              <a:t>dihydroresorufin</a:t>
            </a:r>
            <a:r>
              <a:rPr lang="en-US" dirty="0"/>
              <a:t> would be oxidized to resorufin (pink) when contacted with oxygen.</a:t>
            </a:r>
          </a:p>
        </p:txBody>
      </p:sp>
      <p:sp>
        <p:nvSpPr>
          <p:cNvPr id="5" name="Title 1">
            <a:extLst>
              <a:ext uri="{FF2B5EF4-FFF2-40B4-BE49-F238E27FC236}">
                <a16:creationId xmlns:a16="http://schemas.microsoft.com/office/drawing/2014/main" id="{233B907C-B94A-247A-59DF-C52EDC18D511}"/>
              </a:ext>
            </a:extLst>
          </p:cNvPr>
          <p:cNvSpPr txBox="1">
            <a:spLocks/>
          </p:cNvSpPr>
          <p:nvPr/>
        </p:nvSpPr>
        <p:spPr>
          <a:xfrm>
            <a:off x="608825" y="21028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Hypothetical experiment 5</a:t>
            </a:r>
          </a:p>
        </p:txBody>
      </p:sp>
      <p:sp>
        <p:nvSpPr>
          <p:cNvPr id="6" name="TextBox 5">
            <a:extLst>
              <a:ext uri="{FF2B5EF4-FFF2-40B4-BE49-F238E27FC236}">
                <a16:creationId xmlns:a16="http://schemas.microsoft.com/office/drawing/2014/main" id="{AF44B602-7717-A26F-0745-3084A4F8C523}"/>
              </a:ext>
            </a:extLst>
          </p:cNvPr>
          <p:cNvSpPr txBox="1"/>
          <p:nvPr/>
        </p:nvSpPr>
        <p:spPr>
          <a:xfrm>
            <a:off x="454295" y="1211351"/>
            <a:ext cx="10965843" cy="1200329"/>
          </a:xfrm>
          <a:prstGeom prst="rect">
            <a:avLst/>
          </a:prstGeom>
          <a:noFill/>
        </p:spPr>
        <p:txBody>
          <a:bodyPr wrap="square" rtlCol="0">
            <a:spAutoFit/>
          </a:bodyPr>
          <a:lstStyle/>
          <a:p>
            <a:r>
              <a:rPr lang="en-US" dirty="0"/>
              <a:t>Visualization of the oxygen leakage</a:t>
            </a:r>
          </a:p>
          <a:p>
            <a:endParaRPr lang="en-US" dirty="0"/>
          </a:p>
          <a:p>
            <a:r>
              <a:rPr lang="en-US" dirty="0"/>
              <a:t>Reasoning: oxygen could cause hyperpolarization of the cell membrane and cause isotropic fluorescence in the cell culture.</a:t>
            </a:r>
          </a:p>
        </p:txBody>
      </p:sp>
      <p:pic>
        <p:nvPicPr>
          <p:cNvPr id="13" name="Picture 12" descr="A grey rectangular object with circles&#10;&#10;Description automatically generated">
            <a:extLst>
              <a:ext uri="{FF2B5EF4-FFF2-40B4-BE49-F238E27FC236}">
                <a16:creationId xmlns:a16="http://schemas.microsoft.com/office/drawing/2014/main" id="{12342D77-FF5E-7AEA-578B-1F191B16B62C}"/>
              </a:ext>
            </a:extLst>
          </p:cNvPr>
          <p:cNvPicPr>
            <a:picLocks noChangeAspect="1"/>
          </p:cNvPicPr>
          <p:nvPr/>
        </p:nvPicPr>
        <p:blipFill>
          <a:blip r:embed="rId3"/>
          <a:stretch>
            <a:fillRect/>
          </a:stretch>
        </p:blipFill>
        <p:spPr>
          <a:xfrm>
            <a:off x="5727649" y="2475732"/>
            <a:ext cx="5970094" cy="4179066"/>
          </a:xfrm>
          <a:prstGeom prst="rect">
            <a:avLst/>
          </a:prstGeom>
        </p:spPr>
      </p:pic>
      <p:sp>
        <p:nvSpPr>
          <p:cNvPr id="14" name="TextBox 13">
            <a:extLst>
              <a:ext uri="{FF2B5EF4-FFF2-40B4-BE49-F238E27FC236}">
                <a16:creationId xmlns:a16="http://schemas.microsoft.com/office/drawing/2014/main" id="{4F1E6269-D5C2-4EE6-0603-29505E6320A8}"/>
              </a:ext>
            </a:extLst>
          </p:cNvPr>
          <p:cNvSpPr txBox="1"/>
          <p:nvPr/>
        </p:nvSpPr>
        <p:spPr>
          <a:xfrm>
            <a:off x="454294" y="4893122"/>
            <a:ext cx="6550355" cy="2031325"/>
          </a:xfrm>
          <a:prstGeom prst="rect">
            <a:avLst/>
          </a:prstGeom>
          <a:noFill/>
        </p:spPr>
        <p:txBody>
          <a:bodyPr wrap="square" rtlCol="0">
            <a:spAutoFit/>
          </a:bodyPr>
          <a:lstStyle/>
          <a:p>
            <a:pPr marL="285750" indent="-285750">
              <a:buFont typeface="Arial" panose="020B0604020202020204" pitchFamily="34" charset="0"/>
              <a:buChar char="•"/>
            </a:pPr>
            <a:r>
              <a:rPr lang="en-US" dirty="0"/>
              <a:t>The same medium as the </a:t>
            </a:r>
            <a:r>
              <a:rPr lang="en-US" dirty="0" err="1"/>
              <a:t>ThT</a:t>
            </a:r>
            <a:r>
              <a:rPr lang="en-US" dirty="0"/>
              <a:t> experiment is used, except that the </a:t>
            </a:r>
            <a:r>
              <a:rPr lang="en-US" dirty="0" err="1"/>
              <a:t>ThT</a:t>
            </a:r>
            <a:r>
              <a:rPr lang="en-US" dirty="0"/>
              <a:t> is replaced with RZ (100 </a:t>
            </a:r>
            <a:r>
              <a:rPr lang="en-US" dirty="0" err="1"/>
              <a:t>μg</a:t>
            </a:r>
            <a:r>
              <a:rPr lang="en-US" dirty="0"/>
              <a:t>/mL).</a:t>
            </a:r>
          </a:p>
          <a:p>
            <a:pPr marL="285750" indent="-285750">
              <a:buFont typeface="Arial" panose="020B0604020202020204" pitchFamily="34" charset="0"/>
              <a:buChar char="•"/>
            </a:pPr>
            <a:r>
              <a:rPr lang="en-US" dirty="0"/>
              <a:t>Inoculation cell densities are at OD</a:t>
            </a:r>
            <a:r>
              <a:rPr lang="en-US" baseline="-25000" dirty="0"/>
              <a:t>600</a:t>
            </a:r>
            <a:r>
              <a:rPr lang="en-US" dirty="0"/>
              <a:t> of 0.5, 1.0, and 2.0.</a:t>
            </a:r>
          </a:p>
          <a:p>
            <a:pPr marL="285750" indent="-285750">
              <a:buFont typeface="Arial" panose="020B0604020202020204" pitchFamily="34" charset="0"/>
              <a:buChar char="•"/>
            </a:pPr>
            <a:r>
              <a:rPr lang="en-US" sz="1800" dirty="0"/>
              <a:t>Strain: </a:t>
            </a:r>
            <a:r>
              <a:rPr lang="en-US" sz="1800" i="1" dirty="0"/>
              <a:t>S. oneidensis </a:t>
            </a:r>
            <a:r>
              <a:rPr lang="en-US" sz="1800" dirty="0"/>
              <a:t>MR-1.</a:t>
            </a:r>
          </a:p>
          <a:p>
            <a:pPr marL="285750" indent="-285750">
              <a:buFont typeface="Arial" panose="020B0604020202020204" pitchFamily="34" charset="0"/>
              <a:buChar char="•"/>
            </a:pPr>
            <a:r>
              <a:rPr lang="en-US" sz="1800" dirty="0"/>
              <a:t>Devices are assembled in the anaerobic chamber and then moved to the ambient environment for oxygen exposure.</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2865708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AD5D0C5-F239-73D0-78AF-D9F751AE4FF2}"/>
              </a:ext>
            </a:extLst>
          </p:cNvPr>
          <p:cNvSpPr txBox="1">
            <a:spLocks/>
          </p:cNvSpPr>
          <p:nvPr/>
        </p:nvSpPr>
        <p:spPr>
          <a:xfrm>
            <a:off x="608825" y="21028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Hypothetical experiment 5 (continued)</a:t>
            </a:r>
          </a:p>
        </p:txBody>
      </p:sp>
      <p:sp>
        <p:nvSpPr>
          <p:cNvPr id="5" name="TextBox 4">
            <a:extLst>
              <a:ext uri="{FF2B5EF4-FFF2-40B4-BE49-F238E27FC236}">
                <a16:creationId xmlns:a16="http://schemas.microsoft.com/office/drawing/2014/main" id="{10C03569-CD5E-57BE-0BE8-AAD41145DFB2}"/>
              </a:ext>
            </a:extLst>
          </p:cNvPr>
          <p:cNvSpPr txBox="1"/>
          <p:nvPr/>
        </p:nvSpPr>
        <p:spPr>
          <a:xfrm>
            <a:off x="2959324" y="1765558"/>
            <a:ext cx="4550476" cy="369332"/>
          </a:xfrm>
          <a:prstGeom prst="rect">
            <a:avLst/>
          </a:prstGeom>
          <a:noFill/>
        </p:spPr>
        <p:txBody>
          <a:bodyPr wrap="none" rtlCol="0">
            <a:spAutoFit/>
          </a:bodyPr>
          <a:lstStyle/>
          <a:p>
            <a:r>
              <a:rPr lang="en-US" dirty="0"/>
              <a:t>Oxygen diffusion with various cell densities. </a:t>
            </a:r>
          </a:p>
        </p:txBody>
      </p:sp>
      <p:pic>
        <p:nvPicPr>
          <p:cNvPr id="6" name="Picture 5" descr="A screenshot of a cell phone&#10;&#10;Description automatically generated">
            <a:extLst>
              <a:ext uri="{FF2B5EF4-FFF2-40B4-BE49-F238E27FC236}">
                <a16:creationId xmlns:a16="http://schemas.microsoft.com/office/drawing/2014/main" id="{409DA4EF-8343-817A-929D-F4D14BAEEE47}"/>
              </a:ext>
            </a:extLst>
          </p:cNvPr>
          <p:cNvPicPr>
            <a:picLocks noChangeAspect="1"/>
          </p:cNvPicPr>
          <p:nvPr/>
        </p:nvPicPr>
        <p:blipFill>
          <a:blip r:embed="rId2"/>
          <a:stretch>
            <a:fillRect/>
          </a:stretch>
        </p:blipFill>
        <p:spPr>
          <a:xfrm>
            <a:off x="2985963" y="2065892"/>
            <a:ext cx="4643334" cy="3250333"/>
          </a:xfrm>
          <a:prstGeom prst="rect">
            <a:avLst/>
          </a:prstGeom>
        </p:spPr>
      </p:pic>
      <p:sp>
        <p:nvSpPr>
          <p:cNvPr id="8" name="TextBox 7">
            <a:extLst>
              <a:ext uri="{FF2B5EF4-FFF2-40B4-BE49-F238E27FC236}">
                <a16:creationId xmlns:a16="http://schemas.microsoft.com/office/drawing/2014/main" id="{7574999D-B9B8-0D70-F56D-C4AC0667BE49}"/>
              </a:ext>
            </a:extLst>
          </p:cNvPr>
          <p:cNvSpPr txBox="1"/>
          <p:nvPr/>
        </p:nvSpPr>
        <p:spPr>
          <a:xfrm>
            <a:off x="1720279" y="5523103"/>
            <a:ext cx="7305749" cy="646331"/>
          </a:xfrm>
          <a:prstGeom prst="rect">
            <a:avLst/>
          </a:prstGeom>
          <a:noFill/>
          <a:ln w="12700">
            <a:solidFill>
              <a:srgbClr val="C00000"/>
            </a:solidFill>
          </a:ln>
        </p:spPr>
        <p:txBody>
          <a:bodyPr wrap="square">
            <a:spAutoFit/>
          </a:bodyPr>
          <a:lstStyle/>
          <a:p>
            <a:pPr marL="0" indent="0">
              <a:buNone/>
            </a:pPr>
            <a:r>
              <a:rPr lang="en-US" dirty="0"/>
              <a:t>Results demonstrated oxygen diffusion through the silicon rubber seal. With higher cell density, the center of the chamber could stay anaerobic.</a:t>
            </a:r>
          </a:p>
        </p:txBody>
      </p:sp>
    </p:spTree>
    <p:extLst>
      <p:ext uri="{BB962C8B-B14F-4D97-AF65-F5344CB8AC3E}">
        <p14:creationId xmlns:p14="http://schemas.microsoft.com/office/powerpoint/2010/main" val="21587049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6FB0B-9B61-9B38-2347-767C7E0FD32A}"/>
              </a:ext>
            </a:extLst>
          </p:cNvPr>
          <p:cNvSpPr>
            <a:spLocks noGrp="1"/>
          </p:cNvSpPr>
          <p:nvPr>
            <p:ph type="title"/>
          </p:nvPr>
        </p:nvSpPr>
        <p:spPr>
          <a:xfrm>
            <a:off x="838200" y="160173"/>
            <a:ext cx="10515600" cy="1325563"/>
          </a:xfrm>
        </p:spPr>
        <p:txBody>
          <a:bodyPr>
            <a:normAutofit/>
          </a:bodyPr>
          <a:lstStyle/>
          <a:p>
            <a:r>
              <a:rPr lang="en-US" sz="3600" dirty="0"/>
              <a:t>ANSWER</a:t>
            </a:r>
          </a:p>
        </p:txBody>
      </p:sp>
      <p:sp>
        <p:nvSpPr>
          <p:cNvPr id="7" name="TextBox 6">
            <a:extLst>
              <a:ext uri="{FF2B5EF4-FFF2-40B4-BE49-F238E27FC236}">
                <a16:creationId xmlns:a16="http://schemas.microsoft.com/office/drawing/2014/main" id="{33CA1FE6-14E9-0120-9C56-C89F6A47BB63}"/>
              </a:ext>
            </a:extLst>
          </p:cNvPr>
          <p:cNvSpPr txBox="1"/>
          <p:nvPr/>
        </p:nvSpPr>
        <p:spPr>
          <a:xfrm>
            <a:off x="838200" y="1065516"/>
            <a:ext cx="11222421" cy="2308324"/>
          </a:xfrm>
          <a:prstGeom prst="rect">
            <a:avLst/>
          </a:prstGeom>
          <a:noFill/>
        </p:spPr>
        <p:txBody>
          <a:bodyPr wrap="square" rtlCol="0">
            <a:spAutoFit/>
          </a:bodyPr>
          <a:lstStyle/>
          <a:p>
            <a:r>
              <a:rPr lang="en-US" sz="2400" dirty="0">
                <a:latin typeface="Arial" panose="020B0604020202020204" pitchFamily="34" charset="0"/>
              </a:rPr>
              <a:t>Oxygen leakage from silicon rubber seal.</a:t>
            </a:r>
          </a:p>
          <a:p>
            <a:pPr marL="342900" indent="-342900">
              <a:buFont typeface="Arial" panose="020B0604020202020204" pitchFamily="34" charset="0"/>
              <a:buChar char="•"/>
            </a:pPr>
            <a:r>
              <a:rPr lang="en-US" sz="2400" dirty="0">
                <a:latin typeface="Arial" panose="020B0604020202020204" pitchFamily="34" charset="0"/>
              </a:rPr>
              <a:t>Oxygen is generally permeable to silicon rubbers.</a:t>
            </a:r>
          </a:p>
          <a:p>
            <a:pPr marL="342900" indent="-342900">
              <a:buFont typeface="Arial" panose="020B0604020202020204" pitchFamily="34" charset="0"/>
              <a:buChar char="•"/>
            </a:pPr>
            <a:r>
              <a:rPr lang="en-US" sz="2400" dirty="0">
                <a:latin typeface="Arial" panose="020B0604020202020204" pitchFamily="34" charset="0"/>
              </a:rPr>
              <a:t>Since </a:t>
            </a:r>
            <a:r>
              <a:rPr lang="en-US" sz="2400" i="1" dirty="0">
                <a:latin typeface="Arial" panose="020B0604020202020204" pitchFamily="34" charset="0"/>
              </a:rPr>
              <a:t>S. oneidensis </a:t>
            </a:r>
            <a:r>
              <a:rPr lang="en-US" sz="2400" dirty="0">
                <a:latin typeface="Arial" panose="020B0604020202020204" pitchFamily="34" charset="0"/>
              </a:rPr>
              <a:t>MR-1 is a facultative anaerobic microorganism, it can consume the permeated oxygen and maintain an anaerobic or microaerobic environment.</a:t>
            </a:r>
          </a:p>
          <a:p>
            <a:endParaRPr lang="en-US" sz="2400" dirty="0">
              <a:latin typeface="Arial" panose="020B0604020202020204" pitchFamily="34" charset="0"/>
            </a:endParaRPr>
          </a:p>
        </p:txBody>
      </p:sp>
    </p:spTree>
    <p:extLst>
      <p:ext uri="{BB962C8B-B14F-4D97-AF65-F5344CB8AC3E}">
        <p14:creationId xmlns:p14="http://schemas.microsoft.com/office/powerpoint/2010/main" val="2010930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13F5D-5825-72AB-1A15-24DC4C8841EC}"/>
              </a:ext>
            </a:extLst>
          </p:cNvPr>
          <p:cNvSpPr>
            <a:spLocks noGrp="1"/>
          </p:cNvSpPr>
          <p:nvPr>
            <p:ph type="title"/>
          </p:nvPr>
        </p:nvSpPr>
        <p:spPr/>
        <p:txBody>
          <a:bodyPr>
            <a:normAutofit/>
          </a:bodyPr>
          <a:lstStyle/>
          <a:p>
            <a:r>
              <a:rPr lang="en-US" sz="3600" dirty="0"/>
              <a:t>Scenario: Thioflavin T (</a:t>
            </a:r>
            <a:r>
              <a:rPr lang="en-US" sz="3600" dirty="0" err="1"/>
              <a:t>ThT</a:t>
            </a:r>
            <a:r>
              <a:rPr lang="en-US" sz="3600" dirty="0"/>
              <a:t>) membrane potential indicator</a:t>
            </a:r>
          </a:p>
        </p:txBody>
      </p:sp>
      <p:sp>
        <p:nvSpPr>
          <p:cNvPr id="3" name="Content Placeholder 2">
            <a:extLst>
              <a:ext uri="{FF2B5EF4-FFF2-40B4-BE49-F238E27FC236}">
                <a16:creationId xmlns:a16="http://schemas.microsoft.com/office/drawing/2014/main" id="{5E2B307A-E234-D060-D6DF-B5A8390C431A}"/>
              </a:ext>
            </a:extLst>
          </p:cNvPr>
          <p:cNvSpPr>
            <a:spLocks noGrp="1"/>
          </p:cNvSpPr>
          <p:nvPr>
            <p:ph idx="1"/>
          </p:nvPr>
        </p:nvSpPr>
        <p:spPr>
          <a:xfrm>
            <a:off x="575734" y="1690688"/>
            <a:ext cx="10378405" cy="4380352"/>
          </a:xfrm>
        </p:spPr>
        <p:txBody>
          <a:bodyPr>
            <a:normAutofit/>
          </a:bodyPr>
          <a:lstStyle/>
          <a:p>
            <a:pPr marL="0" indent="0">
              <a:buNone/>
            </a:pPr>
            <a:r>
              <a:rPr lang="en-US" sz="2400" dirty="0">
                <a:effectLst/>
                <a:latin typeface="Arial" panose="020B0604020202020204" pitchFamily="34" charset="0"/>
                <a:ea typeface="Aptos" panose="020B0004020202020204" pitchFamily="34" charset="0"/>
              </a:rPr>
              <a:t>You would like to use the </a:t>
            </a:r>
            <a:r>
              <a:rPr lang="en-US" sz="2400" dirty="0" err="1">
                <a:effectLst/>
                <a:latin typeface="Arial" panose="020B0604020202020204" pitchFamily="34" charset="0"/>
                <a:ea typeface="Aptos" panose="020B0004020202020204" pitchFamily="34" charset="0"/>
              </a:rPr>
              <a:t>ThT</a:t>
            </a:r>
            <a:r>
              <a:rPr lang="en-US" sz="2400" dirty="0">
                <a:effectLst/>
                <a:latin typeface="Arial" panose="020B0604020202020204" pitchFamily="34" charset="0"/>
                <a:ea typeface="Aptos" panose="020B0004020202020204" pitchFamily="34" charset="0"/>
              </a:rPr>
              <a:t> with your electrochemical (EC) devices to observe membrane potential as the working conditions (electrode voltages) change</a:t>
            </a:r>
            <a:r>
              <a:rPr lang="en-US" sz="2400" dirty="0">
                <a:latin typeface="Arial" panose="020B0604020202020204" pitchFamily="34" charset="0"/>
                <a:ea typeface="Aptos" panose="020B0004020202020204" pitchFamily="34" charset="0"/>
              </a:rPr>
              <a:t>.</a:t>
            </a:r>
            <a:endParaRPr lang="en-US" sz="2400" dirty="0"/>
          </a:p>
        </p:txBody>
      </p:sp>
      <p:sp>
        <p:nvSpPr>
          <p:cNvPr id="5" name="TextBox 4">
            <a:extLst>
              <a:ext uri="{FF2B5EF4-FFF2-40B4-BE49-F238E27FC236}">
                <a16:creationId xmlns:a16="http://schemas.microsoft.com/office/drawing/2014/main" id="{B5577140-2921-FF9E-8DFF-9C7CC51746C9}"/>
              </a:ext>
            </a:extLst>
          </p:cNvPr>
          <p:cNvSpPr txBox="1"/>
          <p:nvPr/>
        </p:nvSpPr>
        <p:spPr>
          <a:xfrm>
            <a:off x="469900" y="5292546"/>
            <a:ext cx="11252199" cy="1200329"/>
          </a:xfrm>
          <a:prstGeom prst="rect">
            <a:avLst/>
          </a:prstGeom>
          <a:noFill/>
        </p:spPr>
        <p:txBody>
          <a:bodyPr wrap="square" rtlCol="0">
            <a:spAutoFit/>
          </a:bodyPr>
          <a:lstStyle/>
          <a:p>
            <a:r>
              <a:rPr lang="en-US" dirty="0">
                <a:latin typeface="Arial" panose="020B0604020202020204" pitchFamily="34" charset="0"/>
              </a:rPr>
              <a:t>In the initial experiment, shown in Figure (a), when the electrode is biased at 0.5 V higher fluorescence intensity was observed on the positive electrode. </a:t>
            </a:r>
          </a:p>
          <a:p>
            <a:r>
              <a:rPr lang="en-US" dirty="0">
                <a:latin typeface="Arial" panose="020B0604020202020204" pitchFamily="34" charset="0"/>
              </a:rPr>
              <a:t>Subsequently, shown in Figure (b), 6 minutes after switching to -0.5 V, the fluorescence intensities over the electrodes changed accordingly.</a:t>
            </a:r>
          </a:p>
        </p:txBody>
      </p:sp>
      <p:pic>
        <p:nvPicPr>
          <p:cNvPr id="7" name="Picture 6" descr="A screenshot of a cell&#10;&#10;Description automatically generated">
            <a:extLst>
              <a:ext uri="{FF2B5EF4-FFF2-40B4-BE49-F238E27FC236}">
                <a16:creationId xmlns:a16="http://schemas.microsoft.com/office/drawing/2014/main" id="{FDB9846B-60FB-4972-A01C-C922E2CEE0C5}"/>
              </a:ext>
            </a:extLst>
          </p:cNvPr>
          <p:cNvPicPr>
            <a:picLocks noChangeAspect="1"/>
          </p:cNvPicPr>
          <p:nvPr/>
        </p:nvPicPr>
        <p:blipFill rotWithShape="1">
          <a:blip r:embed="rId2"/>
          <a:srcRect r="41176" b="28675"/>
          <a:stretch/>
        </p:blipFill>
        <p:spPr>
          <a:xfrm>
            <a:off x="2450059" y="2476909"/>
            <a:ext cx="3358580" cy="2850647"/>
          </a:xfrm>
          <a:prstGeom prst="rect">
            <a:avLst/>
          </a:prstGeom>
        </p:spPr>
      </p:pic>
      <p:pic>
        <p:nvPicPr>
          <p:cNvPr id="9" name="Picture 8" descr="A screenshot of a cell&#10;&#10;Description automatically generated">
            <a:extLst>
              <a:ext uri="{FF2B5EF4-FFF2-40B4-BE49-F238E27FC236}">
                <a16:creationId xmlns:a16="http://schemas.microsoft.com/office/drawing/2014/main" id="{E1524846-AFD5-02F7-981B-2EB857AFD9A0}"/>
              </a:ext>
            </a:extLst>
          </p:cNvPr>
          <p:cNvPicPr>
            <a:picLocks noChangeAspect="1"/>
          </p:cNvPicPr>
          <p:nvPr/>
        </p:nvPicPr>
        <p:blipFill rotWithShape="1">
          <a:blip r:embed="rId3"/>
          <a:srcRect l="15739" t="14067" r="28378" b="16837"/>
          <a:stretch/>
        </p:blipFill>
        <p:spPr>
          <a:xfrm>
            <a:off x="6559624" y="2539525"/>
            <a:ext cx="3148885" cy="2725413"/>
          </a:xfrm>
          <a:prstGeom prst="rect">
            <a:avLst/>
          </a:prstGeom>
        </p:spPr>
      </p:pic>
      <p:sp>
        <p:nvSpPr>
          <p:cNvPr id="10" name="TextBox 9">
            <a:extLst>
              <a:ext uri="{FF2B5EF4-FFF2-40B4-BE49-F238E27FC236}">
                <a16:creationId xmlns:a16="http://schemas.microsoft.com/office/drawing/2014/main" id="{64D8B7E8-3DCF-9286-72C7-50DC2C54C29E}"/>
              </a:ext>
            </a:extLst>
          </p:cNvPr>
          <p:cNvSpPr txBox="1"/>
          <p:nvPr/>
        </p:nvSpPr>
        <p:spPr>
          <a:xfrm>
            <a:off x="2318461" y="2476909"/>
            <a:ext cx="356188" cy="461665"/>
          </a:xfrm>
          <a:prstGeom prst="rect">
            <a:avLst/>
          </a:prstGeom>
          <a:noFill/>
        </p:spPr>
        <p:txBody>
          <a:bodyPr wrap="none" rtlCol="0">
            <a:spAutoFit/>
          </a:bodyPr>
          <a:lstStyle/>
          <a:p>
            <a:r>
              <a:rPr lang="en-US" sz="2400" dirty="0">
                <a:latin typeface="Arial" panose="020B0604020202020204" pitchFamily="34" charset="0"/>
              </a:rPr>
              <a:t>a</a:t>
            </a:r>
          </a:p>
        </p:txBody>
      </p:sp>
      <p:sp>
        <p:nvSpPr>
          <p:cNvPr id="11" name="TextBox 10">
            <a:extLst>
              <a:ext uri="{FF2B5EF4-FFF2-40B4-BE49-F238E27FC236}">
                <a16:creationId xmlns:a16="http://schemas.microsoft.com/office/drawing/2014/main" id="{2F553399-294B-D410-5640-55F08E5EC0A4}"/>
              </a:ext>
            </a:extLst>
          </p:cNvPr>
          <p:cNvSpPr txBox="1"/>
          <p:nvPr/>
        </p:nvSpPr>
        <p:spPr>
          <a:xfrm>
            <a:off x="6426424" y="2476909"/>
            <a:ext cx="357790" cy="461665"/>
          </a:xfrm>
          <a:prstGeom prst="rect">
            <a:avLst/>
          </a:prstGeom>
          <a:noFill/>
        </p:spPr>
        <p:txBody>
          <a:bodyPr wrap="none" rtlCol="0">
            <a:spAutoFit/>
          </a:bodyPr>
          <a:lstStyle/>
          <a:p>
            <a:r>
              <a:rPr lang="en-US" sz="2400" dirty="0">
                <a:latin typeface="Arial" panose="020B0604020202020204" pitchFamily="34" charset="0"/>
              </a:rPr>
              <a:t>b</a:t>
            </a:r>
          </a:p>
        </p:txBody>
      </p:sp>
    </p:spTree>
    <p:extLst>
      <p:ext uri="{BB962C8B-B14F-4D97-AF65-F5344CB8AC3E}">
        <p14:creationId xmlns:p14="http://schemas.microsoft.com/office/powerpoint/2010/main" val="22269613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13F5D-5825-72AB-1A15-24DC4C8841EC}"/>
              </a:ext>
            </a:extLst>
          </p:cNvPr>
          <p:cNvSpPr>
            <a:spLocks noGrp="1"/>
          </p:cNvSpPr>
          <p:nvPr>
            <p:ph type="title"/>
          </p:nvPr>
        </p:nvSpPr>
        <p:spPr/>
        <p:txBody>
          <a:bodyPr>
            <a:normAutofit/>
          </a:bodyPr>
          <a:lstStyle/>
          <a:p>
            <a:r>
              <a:rPr lang="en-US" sz="3600" dirty="0"/>
              <a:t>Scenario: Thioflavin T (</a:t>
            </a:r>
            <a:r>
              <a:rPr lang="en-US" sz="3600" dirty="0" err="1"/>
              <a:t>ThT</a:t>
            </a:r>
            <a:r>
              <a:rPr lang="en-US" sz="3600" dirty="0"/>
              <a:t>) membrane potential indicator</a:t>
            </a:r>
          </a:p>
        </p:txBody>
      </p:sp>
      <p:pic>
        <p:nvPicPr>
          <p:cNvPr id="12" name="Content Placeholder 11">
            <a:extLst>
              <a:ext uri="{FF2B5EF4-FFF2-40B4-BE49-F238E27FC236}">
                <a16:creationId xmlns:a16="http://schemas.microsoft.com/office/drawing/2014/main" id="{CBAF54B3-D34A-BEDF-BB0E-94CA61B6CA74}"/>
              </a:ext>
            </a:extLst>
          </p:cNvPr>
          <p:cNvPicPr>
            <a:picLocks noGrp="1" noChangeAspect="1"/>
          </p:cNvPicPr>
          <p:nvPr>
            <p:ph idx="1"/>
          </p:nvPr>
        </p:nvPicPr>
        <p:blipFill>
          <a:blip r:embed="rId2"/>
          <a:stretch>
            <a:fillRect/>
          </a:stretch>
        </p:blipFill>
        <p:spPr>
          <a:xfrm>
            <a:off x="1483984" y="1157590"/>
            <a:ext cx="9224031" cy="5335285"/>
          </a:xfrm>
        </p:spPr>
      </p:pic>
      <p:sp>
        <p:nvSpPr>
          <p:cNvPr id="3" name="Freeform 2">
            <a:extLst>
              <a:ext uri="{FF2B5EF4-FFF2-40B4-BE49-F238E27FC236}">
                <a16:creationId xmlns:a16="http://schemas.microsoft.com/office/drawing/2014/main" id="{2B9AFE49-DEC6-5EF7-3B61-090710CC94F4}"/>
              </a:ext>
            </a:extLst>
          </p:cNvPr>
          <p:cNvSpPr/>
          <p:nvPr/>
        </p:nvSpPr>
        <p:spPr>
          <a:xfrm>
            <a:off x="1911042" y="2731912"/>
            <a:ext cx="8984412" cy="2178756"/>
          </a:xfrm>
          <a:custGeom>
            <a:avLst/>
            <a:gdLst>
              <a:gd name="connsiteX0" fmla="*/ 8487171 w 9163460"/>
              <a:gd name="connsiteY0" fmla="*/ 0 h 2167467"/>
              <a:gd name="connsiteX1" fmla="*/ 8396860 w 9163460"/>
              <a:gd name="connsiteY1" fmla="*/ 1140178 h 2167467"/>
              <a:gd name="connsiteX2" fmla="*/ 742993 w 9163460"/>
              <a:gd name="connsiteY2" fmla="*/ 1320800 h 2167467"/>
              <a:gd name="connsiteX3" fmla="*/ 280149 w 9163460"/>
              <a:gd name="connsiteY3" fmla="*/ 2167467 h 2167467"/>
              <a:gd name="connsiteX0" fmla="*/ 8750295 w 9426584"/>
              <a:gd name="connsiteY0" fmla="*/ 0 h 2167467"/>
              <a:gd name="connsiteX1" fmla="*/ 8659984 w 9426584"/>
              <a:gd name="connsiteY1" fmla="*/ 1140178 h 2167467"/>
              <a:gd name="connsiteX2" fmla="*/ 1006117 w 9426584"/>
              <a:gd name="connsiteY2" fmla="*/ 1320800 h 2167467"/>
              <a:gd name="connsiteX3" fmla="*/ 23984 w 9426584"/>
              <a:gd name="connsiteY3" fmla="*/ 1952978 h 2167467"/>
              <a:gd name="connsiteX4" fmla="*/ 543273 w 9426584"/>
              <a:gd name="connsiteY4" fmla="*/ 2167467 h 2167467"/>
              <a:gd name="connsiteX0" fmla="*/ 8789956 w 9466245"/>
              <a:gd name="connsiteY0" fmla="*/ 0 h 2167467"/>
              <a:gd name="connsiteX1" fmla="*/ 8699645 w 9466245"/>
              <a:gd name="connsiteY1" fmla="*/ 1140178 h 2167467"/>
              <a:gd name="connsiteX2" fmla="*/ 1045778 w 9466245"/>
              <a:gd name="connsiteY2" fmla="*/ 1320800 h 2167467"/>
              <a:gd name="connsiteX3" fmla="*/ 63645 w 9466245"/>
              <a:gd name="connsiteY3" fmla="*/ 1952978 h 2167467"/>
              <a:gd name="connsiteX4" fmla="*/ 582934 w 9466245"/>
              <a:gd name="connsiteY4" fmla="*/ 2167467 h 2167467"/>
              <a:gd name="connsiteX0" fmla="*/ 8789956 w 9466245"/>
              <a:gd name="connsiteY0" fmla="*/ 0 h 2167467"/>
              <a:gd name="connsiteX1" fmla="*/ 8699645 w 9466245"/>
              <a:gd name="connsiteY1" fmla="*/ 1140178 h 2167467"/>
              <a:gd name="connsiteX2" fmla="*/ 1045778 w 9466245"/>
              <a:gd name="connsiteY2" fmla="*/ 1320800 h 2167467"/>
              <a:gd name="connsiteX3" fmla="*/ 63645 w 9466245"/>
              <a:gd name="connsiteY3" fmla="*/ 1952978 h 2167467"/>
              <a:gd name="connsiteX4" fmla="*/ 582934 w 9466245"/>
              <a:gd name="connsiteY4" fmla="*/ 2167467 h 2167467"/>
              <a:gd name="connsiteX0" fmla="*/ 8789956 w 9466245"/>
              <a:gd name="connsiteY0" fmla="*/ 0 h 2167467"/>
              <a:gd name="connsiteX1" fmla="*/ 8699645 w 9466245"/>
              <a:gd name="connsiteY1" fmla="*/ 1140178 h 2167467"/>
              <a:gd name="connsiteX2" fmla="*/ 1045778 w 9466245"/>
              <a:gd name="connsiteY2" fmla="*/ 1320800 h 2167467"/>
              <a:gd name="connsiteX3" fmla="*/ 63645 w 9466245"/>
              <a:gd name="connsiteY3" fmla="*/ 1952978 h 2167467"/>
              <a:gd name="connsiteX4" fmla="*/ 582934 w 9466245"/>
              <a:gd name="connsiteY4" fmla="*/ 2167467 h 2167467"/>
              <a:gd name="connsiteX0" fmla="*/ 8789956 w 9032447"/>
              <a:gd name="connsiteY0" fmla="*/ 0 h 2167467"/>
              <a:gd name="connsiteX1" fmla="*/ 7548178 w 9032447"/>
              <a:gd name="connsiteY1" fmla="*/ 1128889 h 2167467"/>
              <a:gd name="connsiteX2" fmla="*/ 1045778 w 9032447"/>
              <a:gd name="connsiteY2" fmla="*/ 1320800 h 2167467"/>
              <a:gd name="connsiteX3" fmla="*/ 63645 w 9032447"/>
              <a:gd name="connsiteY3" fmla="*/ 1952978 h 2167467"/>
              <a:gd name="connsiteX4" fmla="*/ 582934 w 9032447"/>
              <a:gd name="connsiteY4" fmla="*/ 2167467 h 2167467"/>
              <a:gd name="connsiteX0" fmla="*/ 8789956 w 9039988"/>
              <a:gd name="connsiteY0" fmla="*/ 0 h 2167467"/>
              <a:gd name="connsiteX1" fmla="*/ 7548178 w 9039988"/>
              <a:gd name="connsiteY1" fmla="*/ 1128889 h 2167467"/>
              <a:gd name="connsiteX2" fmla="*/ 1045778 w 9039988"/>
              <a:gd name="connsiteY2" fmla="*/ 1320800 h 2167467"/>
              <a:gd name="connsiteX3" fmla="*/ 63645 w 9039988"/>
              <a:gd name="connsiteY3" fmla="*/ 1952978 h 2167467"/>
              <a:gd name="connsiteX4" fmla="*/ 582934 w 9039988"/>
              <a:gd name="connsiteY4" fmla="*/ 2167467 h 2167467"/>
              <a:gd name="connsiteX0" fmla="*/ 8855324 w 9105356"/>
              <a:gd name="connsiteY0" fmla="*/ 0 h 2167467"/>
              <a:gd name="connsiteX1" fmla="*/ 7613546 w 9105356"/>
              <a:gd name="connsiteY1" fmla="*/ 1128889 h 2167467"/>
              <a:gd name="connsiteX2" fmla="*/ 1111146 w 9105356"/>
              <a:gd name="connsiteY2" fmla="*/ 1320800 h 2167467"/>
              <a:gd name="connsiteX3" fmla="*/ 38702 w 9105356"/>
              <a:gd name="connsiteY3" fmla="*/ 1828800 h 2167467"/>
              <a:gd name="connsiteX4" fmla="*/ 648302 w 9105356"/>
              <a:gd name="connsiteY4" fmla="*/ 2167467 h 2167467"/>
              <a:gd name="connsiteX0" fmla="*/ 8835292 w 9085324"/>
              <a:gd name="connsiteY0" fmla="*/ 0 h 2167467"/>
              <a:gd name="connsiteX1" fmla="*/ 7593514 w 9085324"/>
              <a:gd name="connsiteY1" fmla="*/ 1128889 h 2167467"/>
              <a:gd name="connsiteX2" fmla="*/ 1091114 w 9085324"/>
              <a:gd name="connsiteY2" fmla="*/ 1320800 h 2167467"/>
              <a:gd name="connsiteX3" fmla="*/ 18670 w 9085324"/>
              <a:gd name="connsiteY3" fmla="*/ 1828800 h 2167467"/>
              <a:gd name="connsiteX4" fmla="*/ 628270 w 9085324"/>
              <a:gd name="connsiteY4" fmla="*/ 2167467 h 2167467"/>
              <a:gd name="connsiteX0" fmla="*/ 8860334 w 9110366"/>
              <a:gd name="connsiteY0" fmla="*/ 0 h 2167467"/>
              <a:gd name="connsiteX1" fmla="*/ 7618556 w 9110366"/>
              <a:gd name="connsiteY1" fmla="*/ 1128889 h 2167467"/>
              <a:gd name="connsiteX2" fmla="*/ 1116156 w 9110366"/>
              <a:gd name="connsiteY2" fmla="*/ 1320800 h 2167467"/>
              <a:gd name="connsiteX3" fmla="*/ 43712 w 9110366"/>
              <a:gd name="connsiteY3" fmla="*/ 1828800 h 2167467"/>
              <a:gd name="connsiteX4" fmla="*/ 653312 w 9110366"/>
              <a:gd name="connsiteY4" fmla="*/ 2167467 h 2167467"/>
              <a:gd name="connsiteX0" fmla="*/ 8860334 w 9110366"/>
              <a:gd name="connsiteY0" fmla="*/ 0 h 2167467"/>
              <a:gd name="connsiteX1" fmla="*/ 7618556 w 9110366"/>
              <a:gd name="connsiteY1" fmla="*/ 1128889 h 2167467"/>
              <a:gd name="connsiteX2" fmla="*/ 1116156 w 9110366"/>
              <a:gd name="connsiteY2" fmla="*/ 1320800 h 2167467"/>
              <a:gd name="connsiteX3" fmla="*/ 43712 w 9110366"/>
              <a:gd name="connsiteY3" fmla="*/ 1828800 h 2167467"/>
              <a:gd name="connsiteX4" fmla="*/ 653312 w 9110366"/>
              <a:gd name="connsiteY4" fmla="*/ 2167467 h 2167467"/>
              <a:gd name="connsiteX0" fmla="*/ 8860334 w 9110366"/>
              <a:gd name="connsiteY0" fmla="*/ 0 h 2167467"/>
              <a:gd name="connsiteX1" fmla="*/ 7618556 w 9110366"/>
              <a:gd name="connsiteY1" fmla="*/ 1128889 h 2167467"/>
              <a:gd name="connsiteX2" fmla="*/ 1116156 w 9110366"/>
              <a:gd name="connsiteY2" fmla="*/ 1320800 h 2167467"/>
              <a:gd name="connsiteX3" fmla="*/ 43712 w 9110366"/>
              <a:gd name="connsiteY3" fmla="*/ 1828800 h 2167467"/>
              <a:gd name="connsiteX4" fmla="*/ 653312 w 9110366"/>
              <a:gd name="connsiteY4" fmla="*/ 2167467 h 2167467"/>
              <a:gd name="connsiteX0" fmla="*/ 8855325 w 9105357"/>
              <a:gd name="connsiteY0" fmla="*/ 0 h 2167467"/>
              <a:gd name="connsiteX1" fmla="*/ 7613547 w 9105357"/>
              <a:gd name="connsiteY1" fmla="*/ 1128889 h 2167467"/>
              <a:gd name="connsiteX2" fmla="*/ 1111147 w 9105357"/>
              <a:gd name="connsiteY2" fmla="*/ 1320800 h 2167467"/>
              <a:gd name="connsiteX3" fmla="*/ 38703 w 9105357"/>
              <a:gd name="connsiteY3" fmla="*/ 1828800 h 2167467"/>
              <a:gd name="connsiteX4" fmla="*/ 648303 w 9105357"/>
              <a:gd name="connsiteY4" fmla="*/ 2167467 h 2167467"/>
              <a:gd name="connsiteX0" fmla="*/ 8840299 w 9090331"/>
              <a:gd name="connsiteY0" fmla="*/ 0 h 2167467"/>
              <a:gd name="connsiteX1" fmla="*/ 7598521 w 9090331"/>
              <a:gd name="connsiteY1" fmla="*/ 1128889 h 2167467"/>
              <a:gd name="connsiteX2" fmla="*/ 1096121 w 9090331"/>
              <a:gd name="connsiteY2" fmla="*/ 1320800 h 2167467"/>
              <a:gd name="connsiteX3" fmla="*/ 23677 w 9090331"/>
              <a:gd name="connsiteY3" fmla="*/ 1828800 h 2167467"/>
              <a:gd name="connsiteX4" fmla="*/ 633277 w 9090331"/>
              <a:gd name="connsiteY4" fmla="*/ 2167467 h 2167467"/>
              <a:gd name="connsiteX0" fmla="*/ 8850314 w 9100346"/>
              <a:gd name="connsiteY0" fmla="*/ 0 h 2167467"/>
              <a:gd name="connsiteX1" fmla="*/ 7608536 w 9100346"/>
              <a:gd name="connsiteY1" fmla="*/ 1128889 h 2167467"/>
              <a:gd name="connsiteX2" fmla="*/ 1106136 w 9100346"/>
              <a:gd name="connsiteY2" fmla="*/ 1320800 h 2167467"/>
              <a:gd name="connsiteX3" fmla="*/ 33692 w 9100346"/>
              <a:gd name="connsiteY3" fmla="*/ 1828800 h 2167467"/>
              <a:gd name="connsiteX4" fmla="*/ 643292 w 9100346"/>
              <a:gd name="connsiteY4" fmla="*/ 2167467 h 2167467"/>
              <a:gd name="connsiteX0" fmla="*/ 8816772 w 9066804"/>
              <a:gd name="connsiteY0" fmla="*/ 0 h 2167467"/>
              <a:gd name="connsiteX1" fmla="*/ 7574994 w 9066804"/>
              <a:gd name="connsiteY1" fmla="*/ 1128889 h 2167467"/>
              <a:gd name="connsiteX2" fmla="*/ 1072594 w 9066804"/>
              <a:gd name="connsiteY2" fmla="*/ 1320800 h 2167467"/>
              <a:gd name="connsiteX3" fmla="*/ 150 w 9066804"/>
              <a:gd name="connsiteY3" fmla="*/ 1828800 h 2167467"/>
              <a:gd name="connsiteX4" fmla="*/ 609750 w 9066804"/>
              <a:gd name="connsiteY4" fmla="*/ 2167467 h 2167467"/>
              <a:gd name="connsiteX0" fmla="*/ 8855840 w 9105872"/>
              <a:gd name="connsiteY0" fmla="*/ 0 h 2167467"/>
              <a:gd name="connsiteX1" fmla="*/ 7614062 w 9105872"/>
              <a:gd name="connsiteY1" fmla="*/ 1128889 h 2167467"/>
              <a:gd name="connsiteX2" fmla="*/ 1111662 w 9105872"/>
              <a:gd name="connsiteY2" fmla="*/ 1320800 h 2167467"/>
              <a:gd name="connsiteX3" fmla="*/ 39218 w 9105872"/>
              <a:gd name="connsiteY3" fmla="*/ 1828800 h 2167467"/>
              <a:gd name="connsiteX4" fmla="*/ 648818 w 9105872"/>
              <a:gd name="connsiteY4" fmla="*/ 2167467 h 2167467"/>
              <a:gd name="connsiteX0" fmla="*/ 8855840 w 9105872"/>
              <a:gd name="connsiteY0" fmla="*/ 0 h 2167467"/>
              <a:gd name="connsiteX1" fmla="*/ 7614062 w 9105872"/>
              <a:gd name="connsiteY1" fmla="*/ 1128889 h 2167467"/>
              <a:gd name="connsiteX2" fmla="*/ 1111662 w 9105872"/>
              <a:gd name="connsiteY2" fmla="*/ 1320800 h 2167467"/>
              <a:gd name="connsiteX3" fmla="*/ 39218 w 9105872"/>
              <a:gd name="connsiteY3" fmla="*/ 1828800 h 2167467"/>
              <a:gd name="connsiteX4" fmla="*/ 648818 w 9105872"/>
              <a:gd name="connsiteY4" fmla="*/ 2167467 h 2167467"/>
              <a:gd name="connsiteX0" fmla="*/ 8816622 w 9066654"/>
              <a:gd name="connsiteY0" fmla="*/ 0 h 2167467"/>
              <a:gd name="connsiteX1" fmla="*/ 7574844 w 9066654"/>
              <a:gd name="connsiteY1" fmla="*/ 1128889 h 2167467"/>
              <a:gd name="connsiteX2" fmla="*/ 1072444 w 9066654"/>
              <a:gd name="connsiteY2" fmla="*/ 1320800 h 2167467"/>
              <a:gd name="connsiteX3" fmla="*/ 0 w 9066654"/>
              <a:gd name="connsiteY3" fmla="*/ 1828800 h 2167467"/>
              <a:gd name="connsiteX4" fmla="*/ 609600 w 9066654"/>
              <a:gd name="connsiteY4" fmla="*/ 2167467 h 2167467"/>
              <a:gd name="connsiteX0" fmla="*/ 8840298 w 9090330"/>
              <a:gd name="connsiteY0" fmla="*/ 0 h 2167467"/>
              <a:gd name="connsiteX1" fmla="*/ 7598520 w 9090330"/>
              <a:gd name="connsiteY1" fmla="*/ 1128889 h 2167467"/>
              <a:gd name="connsiteX2" fmla="*/ 1096120 w 9090330"/>
              <a:gd name="connsiteY2" fmla="*/ 1320800 h 2167467"/>
              <a:gd name="connsiteX3" fmla="*/ 23676 w 9090330"/>
              <a:gd name="connsiteY3" fmla="*/ 1828800 h 2167467"/>
              <a:gd name="connsiteX4" fmla="*/ 633276 w 9090330"/>
              <a:gd name="connsiteY4" fmla="*/ 2167467 h 2167467"/>
              <a:gd name="connsiteX0" fmla="*/ 8840298 w 9090330"/>
              <a:gd name="connsiteY0" fmla="*/ 0 h 2167467"/>
              <a:gd name="connsiteX1" fmla="*/ 7598520 w 9090330"/>
              <a:gd name="connsiteY1" fmla="*/ 1128889 h 2167467"/>
              <a:gd name="connsiteX2" fmla="*/ 1096120 w 9090330"/>
              <a:gd name="connsiteY2" fmla="*/ 1320800 h 2167467"/>
              <a:gd name="connsiteX3" fmla="*/ 23676 w 9090330"/>
              <a:gd name="connsiteY3" fmla="*/ 1828800 h 2167467"/>
              <a:gd name="connsiteX4" fmla="*/ 633276 w 9090330"/>
              <a:gd name="connsiteY4" fmla="*/ 2167467 h 2167467"/>
              <a:gd name="connsiteX0" fmla="*/ 8920478 w 9170510"/>
              <a:gd name="connsiteY0" fmla="*/ 0 h 2167467"/>
              <a:gd name="connsiteX1" fmla="*/ 7678700 w 9170510"/>
              <a:gd name="connsiteY1" fmla="*/ 1128889 h 2167467"/>
              <a:gd name="connsiteX2" fmla="*/ 1176300 w 9170510"/>
              <a:gd name="connsiteY2" fmla="*/ 1320800 h 2167467"/>
              <a:gd name="connsiteX3" fmla="*/ 103856 w 9170510"/>
              <a:gd name="connsiteY3" fmla="*/ 1828800 h 2167467"/>
              <a:gd name="connsiteX4" fmla="*/ 713456 w 9170510"/>
              <a:gd name="connsiteY4" fmla="*/ 2167467 h 2167467"/>
              <a:gd name="connsiteX0" fmla="*/ 8895414 w 9145446"/>
              <a:gd name="connsiteY0" fmla="*/ 0 h 2167467"/>
              <a:gd name="connsiteX1" fmla="*/ 7653636 w 9145446"/>
              <a:gd name="connsiteY1" fmla="*/ 1128889 h 2167467"/>
              <a:gd name="connsiteX2" fmla="*/ 1151236 w 9145446"/>
              <a:gd name="connsiteY2" fmla="*/ 1320800 h 2167467"/>
              <a:gd name="connsiteX3" fmla="*/ 78792 w 9145446"/>
              <a:gd name="connsiteY3" fmla="*/ 1828800 h 2167467"/>
              <a:gd name="connsiteX4" fmla="*/ 688392 w 9145446"/>
              <a:gd name="connsiteY4" fmla="*/ 2167467 h 2167467"/>
              <a:gd name="connsiteX0" fmla="*/ 8734380 w 8984412"/>
              <a:gd name="connsiteY0" fmla="*/ 0 h 2167936"/>
              <a:gd name="connsiteX1" fmla="*/ 7492602 w 8984412"/>
              <a:gd name="connsiteY1" fmla="*/ 1128889 h 2167936"/>
              <a:gd name="connsiteX2" fmla="*/ 990202 w 8984412"/>
              <a:gd name="connsiteY2" fmla="*/ 1320800 h 2167936"/>
              <a:gd name="connsiteX3" fmla="*/ 154824 w 8984412"/>
              <a:gd name="connsiteY3" fmla="*/ 1964267 h 2167936"/>
              <a:gd name="connsiteX4" fmla="*/ 527358 w 8984412"/>
              <a:gd name="connsiteY4" fmla="*/ 2167467 h 2167936"/>
              <a:gd name="connsiteX0" fmla="*/ 8734380 w 8984412"/>
              <a:gd name="connsiteY0" fmla="*/ 0 h 2167467"/>
              <a:gd name="connsiteX1" fmla="*/ 7492602 w 8984412"/>
              <a:gd name="connsiteY1" fmla="*/ 1128889 h 2167467"/>
              <a:gd name="connsiteX2" fmla="*/ 990202 w 8984412"/>
              <a:gd name="connsiteY2" fmla="*/ 1320800 h 2167467"/>
              <a:gd name="connsiteX3" fmla="*/ 154824 w 8984412"/>
              <a:gd name="connsiteY3" fmla="*/ 1964267 h 2167467"/>
              <a:gd name="connsiteX4" fmla="*/ 527358 w 8984412"/>
              <a:gd name="connsiteY4" fmla="*/ 2167467 h 2167467"/>
              <a:gd name="connsiteX0" fmla="*/ 8734380 w 8984412"/>
              <a:gd name="connsiteY0" fmla="*/ 0 h 2178756"/>
              <a:gd name="connsiteX1" fmla="*/ 7492602 w 8984412"/>
              <a:gd name="connsiteY1" fmla="*/ 1128889 h 2178756"/>
              <a:gd name="connsiteX2" fmla="*/ 990202 w 8984412"/>
              <a:gd name="connsiteY2" fmla="*/ 1320800 h 2178756"/>
              <a:gd name="connsiteX3" fmla="*/ 154824 w 8984412"/>
              <a:gd name="connsiteY3" fmla="*/ 1964267 h 2178756"/>
              <a:gd name="connsiteX4" fmla="*/ 595091 w 8984412"/>
              <a:gd name="connsiteY4" fmla="*/ 2178756 h 21787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4412" h="2178756">
                <a:moveTo>
                  <a:pt x="8734380" y="0"/>
                </a:moveTo>
                <a:cubicBezTo>
                  <a:pt x="9334572" y="460022"/>
                  <a:pt x="8828453" y="1032934"/>
                  <a:pt x="7492602" y="1128889"/>
                </a:cubicBezTo>
                <a:cubicBezTo>
                  <a:pt x="6156751" y="1224844"/>
                  <a:pt x="2388143" y="1219200"/>
                  <a:pt x="990202" y="1320800"/>
                </a:cubicBezTo>
                <a:cubicBezTo>
                  <a:pt x="-407739" y="1422400"/>
                  <a:pt x="51343" y="1879599"/>
                  <a:pt x="154824" y="1964267"/>
                </a:cubicBezTo>
                <a:cubicBezTo>
                  <a:pt x="303462" y="2127955"/>
                  <a:pt x="414470" y="2165586"/>
                  <a:pt x="595091" y="2178756"/>
                </a:cubicBezTo>
              </a:path>
            </a:pathLst>
          </a:custGeom>
          <a:no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422550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D45F98C-6BDF-BAC4-6BE7-7A33CB6A7547}"/>
              </a:ext>
            </a:extLst>
          </p:cNvPr>
          <p:cNvSpPr>
            <a:spLocks noGrp="1"/>
          </p:cNvSpPr>
          <p:nvPr>
            <p:ph type="title"/>
          </p:nvPr>
        </p:nvSpPr>
        <p:spPr>
          <a:xfrm>
            <a:off x="838200" y="365125"/>
            <a:ext cx="10515600" cy="1325563"/>
          </a:xfrm>
        </p:spPr>
        <p:txBody>
          <a:bodyPr>
            <a:normAutofit/>
          </a:bodyPr>
          <a:lstStyle/>
          <a:p>
            <a:r>
              <a:rPr lang="en-US" sz="3600" dirty="0"/>
              <a:t>Scenario: Inconsistent results</a:t>
            </a:r>
          </a:p>
        </p:txBody>
      </p:sp>
      <p:sp>
        <p:nvSpPr>
          <p:cNvPr id="6" name="TextBox 5">
            <a:extLst>
              <a:ext uri="{FF2B5EF4-FFF2-40B4-BE49-F238E27FC236}">
                <a16:creationId xmlns:a16="http://schemas.microsoft.com/office/drawing/2014/main" id="{57FFF132-23B5-4EA6-8D64-5C9CB734B819}"/>
              </a:ext>
            </a:extLst>
          </p:cNvPr>
          <p:cNvSpPr txBox="1"/>
          <p:nvPr/>
        </p:nvSpPr>
        <p:spPr>
          <a:xfrm>
            <a:off x="657577" y="1346423"/>
            <a:ext cx="10608734" cy="1200329"/>
          </a:xfrm>
          <a:prstGeom prst="rect">
            <a:avLst/>
          </a:prstGeom>
          <a:noFill/>
        </p:spPr>
        <p:txBody>
          <a:bodyPr wrap="square">
            <a:spAutoFit/>
          </a:bodyPr>
          <a:lstStyle/>
          <a:p>
            <a:pPr marL="0" indent="0">
              <a:buNone/>
            </a:pPr>
            <a:r>
              <a:rPr lang="en-US" sz="2400" dirty="0">
                <a:latin typeface="Arial" panose="020B0604020202020204" pitchFamily="34" charset="0"/>
              </a:rPr>
              <a:t>However, the following and independent experiment results showed inconsistent control of fluorescence intensity by electrode voltage, with variations observed across different experiments, shown as follows.</a:t>
            </a:r>
          </a:p>
        </p:txBody>
      </p:sp>
      <p:sp>
        <p:nvSpPr>
          <p:cNvPr id="10" name="TextBox 9">
            <a:extLst>
              <a:ext uri="{FF2B5EF4-FFF2-40B4-BE49-F238E27FC236}">
                <a16:creationId xmlns:a16="http://schemas.microsoft.com/office/drawing/2014/main" id="{C7162531-D751-440C-D098-CF32373AC883}"/>
              </a:ext>
            </a:extLst>
          </p:cNvPr>
          <p:cNvSpPr txBox="1"/>
          <p:nvPr/>
        </p:nvSpPr>
        <p:spPr>
          <a:xfrm>
            <a:off x="7089710" y="3744131"/>
            <a:ext cx="4584700" cy="923330"/>
          </a:xfrm>
          <a:prstGeom prst="rect">
            <a:avLst/>
          </a:prstGeom>
          <a:noFill/>
        </p:spPr>
        <p:txBody>
          <a:bodyPr wrap="square">
            <a:spAutoFit/>
          </a:bodyPr>
          <a:lstStyle/>
          <a:p>
            <a:r>
              <a:rPr lang="en-US" sz="1800" dirty="0">
                <a:effectLst/>
                <a:latin typeface="Arial" panose="020B0604020202020204" pitchFamily="34" charset="0"/>
                <a:ea typeface="Aptos" panose="020B0004020202020204" pitchFamily="34" charset="0"/>
              </a:rPr>
              <a:t>Uniform fluorescence intensity observed on devices when the electrode potential could not induce the intensity change.</a:t>
            </a:r>
            <a:r>
              <a:rPr lang="en-US" dirty="0">
                <a:effectLst/>
                <a:latin typeface="Arial" panose="020B0604020202020204" pitchFamily="34" charset="0"/>
              </a:rPr>
              <a:t> </a:t>
            </a:r>
            <a:endParaRPr lang="en-US" dirty="0">
              <a:latin typeface="Arial" panose="020B0604020202020204" pitchFamily="34" charset="0"/>
            </a:endParaRPr>
          </a:p>
        </p:txBody>
      </p:sp>
      <p:pic>
        <p:nvPicPr>
          <p:cNvPr id="3" name="Picture 2" descr="A screenshot of a computer&#10;&#10;Description automatically generated">
            <a:extLst>
              <a:ext uri="{FF2B5EF4-FFF2-40B4-BE49-F238E27FC236}">
                <a16:creationId xmlns:a16="http://schemas.microsoft.com/office/drawing/2014/main" id="{0EEE89E6-EEDE-9796-5894-18E347DC81CF}"/>
              </a:ext>
            </a:extLst>
          </p:cNvPr>
          <p:cNvPicPr>
            <a:picLocks noChangeAspect="1"/>
          </p:cNvPicPr>
          <p:nvPr/>
        </p:nvPicPr>
        <p:blipFill rotWithShape="1">
          <a:blip r:embed="rId2"/>
          <a:srcRect l="4028" r="41013" b="30155"/>
          <a:stretch/>
        </p:blipFill>
        <p:spPr>
          <a:xfrm>
            <a:off x="1846375" y="2980168"/>
            <a:ext cx="3793406" cy="3374586"/>
          </a:xfrm>
          <a:prstGeom prst="rect">
            <a:avLst/>
          </a:prstGeom>
        </p:spPr>
      </p:pic>
    </p:spTree>
    <p:extLst>
      <p:ext uri="{BB962C8B-B14F-4D97-AF65-F5344CB8AC3E}">
        <p14:creationId xmlns:p14="http://schemas.microsoft.com/office/powerpoint/2010/main" val="11592584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92C39E-E39B-52E4-950D-806320633058}"/>
              </a:ext>
            </a:extLst>
          </p:cNvPr>
          <p:cNvSpPr>
            <a:spLocks noGrp="1"/>
          </p:cNvSpPr>
          <p:nvPr>
            <p:ph type="title"/>
          </p:nvPr>
        </p:nvSpPr>
        <p:spPr/>
        <p:txBody>
          <a:bodyPr>
            <a:normAutofit fontScale="90000"/>
          </a:bodyPr>
          <a:lstStyle/>
          <a:p>
            <a:pPr algn="ctr"/>
            <a:r>
              <a:rPr lang="en-US" sz="3600" dirty="0"/>
              <a:t>Troubleshoot the inconsistencies in the </a:t>
            </a:r>
            <a:r>
              <a:rPr lang="en-US" sz="3600" dirty="0" err="1"/>
              <a:t>ThT</a:t>
            </a:r>
            <a:r>
              <a:rPr lang="en-US" sz="3600" dirty="0"/>
              <a:t> imaging and why there is such high background noise</a:t>
            </a:r>
          </a:p>
        </p:txBody>
      </p:sp>
      <p:sp>
        <p:nvSpPr>
          <p:cNvPr id="3" name="Content Placeholder 2">
            <a:extLst>
              <a:ext uri="{FF2B5EF4-FFF2-40B4-BE49-F238E27FC236}">
                <a16:creationId xmlns:a16="http://schemas.microsoft.com/office/drawing/2014/main" id="{FBEB97F4-67AD-92E2-A806-6D7CD60FD7A2}"/>
              </a:ext>
            </a:extLst>
          </p:cNvPr>
          <p:cNvSpPr>
            <a:spLocks noGrp="1"/>
          </p:cNvSpPr>
          <p:nvPr>
            <p:ph idx="1"/>
          </p:nvPr>
        </p:nvSpPr>
        <p:spPr>
          <a:xfrm>
            <a:off x="2866667" y="2513385"/>
            <a:ext cx="8289909" cy="3792071"/>
          </a:xfrm>
        </p:spPr>
        <p:txBody>
          <a:bodyPr anchor="ctr">
            <a:normAutofit fontScale="92500"/>
          </a:bodyPr>
          <a:lstStyle/>
          <a:p>
            <a:pPr marL="0" indent="0">
              <a:lnSpc>
                <a:spcPct val="160000"/>
              </a:lnSpc>
              <a:buNone/>
            </a:pPr>
            <a:r>
              <a:rPr lang="en-US" dirty="0"/>
              <a:t>Reach consensus and propose 3 experiments</a:t>
            </a:r>
          </a:p>
          <a:p>
            <a:pPr>
              <a:lnSpc>
                <a:spcPct val="160000"/>
              </a:lnSpc>
            </a:pPr>
            <a:r>
              <a:rPr lang="en-US" dirty="0"/>
              <a:t>Ask details of experimental set up</a:t>
            </a:r>
          </a:p>
          <a:p>
            <a:pPr>
              <a:lnSpc>
                <a:spcPct val="160000"/>
              </a:lnSpc>
            </a:pPr>
            <a:r>
              <a:rPr lang="en-US" dirty="0"/>
              <a:t>Obtain information about other experiments in the lab</a:t>
            </a:r>
          </a:p>
          <a:p>
            <a:pPr>
              <a:lnSpc>
                <a:spcPct val="160000"/>
              </a:lnSpc>
            </a:pPr>
            <a:r>
              <a:rPr lang="en-US" dirty="0"/>
              <a:t>Consult references and read literature</a:t>
            </a:r>
          </a:p>
          <a:p>
            <a:pPr>
              <a:lnSpc>
                <a:spcPct val="160000"/>
              </a:lnSpc>
            </a:pPr>
            <a:r>
              <a:rPr lang="en-US" dirty="0"/>
              <a:t>Use laptops, books, notebooks</a:t>
            </a:r>
          </a:p>
          <a:p>
            <a:pPr marL="0" indent="0">
              <a:lnSpc>
                <a:spcPct val="160000"/>
              </a:lnSpc>
              <a:buNone/>
            </a:pPr>
            <a:endParaRPr lang="en-US" dirty="0"/>
          </a:p>
          <a:p>
            <a:pPr>
              <a:lnSpc>
                <a:spcPct val="160000"/>
              </a:lnSpc>
            </a:pPr>
            <a:endParaRPr lang="en-US" dirty="0"/>
          </a:p>
        </p:txBody>
      </p:sp>
      <p:pic>
        <p:nvPicPr>
          <p:cNvPr id="8" name="Picture 7">
            <a:extLst>
              <a:ext uri="{FF2B5EF4-FFF2-40B4-BE49-F238E27FC236}">
                <a16:creationId xmlns:a16="http://schemas.microsoft.com/office/drawing/2014/main" id="{677650B9-5693-C771-6A27-2A7C2F6EE89B}"/>
              </a:ext>
            </a:extLst>
          </p:cNvPr>
          <p:cNvPicPr>
            <a:picLocks noChangeAspect="1"/>
          </p:cNvPicPr>
          <p:nvPr/>
        </p:nvPicPr>
        <p:blipFill>
          <a:blip r:embed="rId2"/>
          <a:stretch>
            <a:fillRect/>
          </a:stretch>
        </p:blipFill>
        <p:spPr>
          <a:xfrm>
            <a:off x="1035424" y="2065991"/>
            <a:ext cx="1223682" cy="3582747"/>
          </a:xfrm>
          <a:prstGeom prst="rect">
            <a:avLst/>
          </a:prstGeom>
        </p:spPr>
      </p:pic>
    </p:spTree>
    <p:extLst>
      <p:ext uri="{BB962C8B-B14F-4D97-AF65-F5344CB8AC3E}">
        <p14:creationId xmlns:p14="http://schemas.microsoft.com/office/powerpoint/2010/main" val="20440132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D813761D-A58B-5AF2-1F19-25AAD2A7903A}"/>
              </a:ext>
            </a:extLst>
          </p:cNvPr>
          <p:cNvSpPr txBox="1"/>
          <p:nvPr/>
        </p:nvSpPr>
        <p:spPr>
          <a:xfrm>
            <a:off x="431800" y="858467"/>
            <a:ext cx="11553371" cy="3970318"/>
          </a:xfrm>
          <a:prstGeom prst="rect">
            <a:avLst/>
          </a:prstGeom>
          <a:noFill/>
        </p:spPr>
        <p:txBody>
          <a:bodyPr wrap="square">
            <a:spAutoFit/>
          </a:bodyPr>
          <a:lstStyle/>
          <a:p>
            <a:pPr marL="342900" lvl="0" indent="-342900">
              <a:buFont typeface="Arial" panose="020B0604020202020204" pitchFamily="34" charset="0"/>
              <a:buChar char="•"/>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No reference electrode is used. </a:t>
            </a:r>
          </a:p>
          <a:p>
            <a:pPr marL="342900" lvl="0" indent="-342900">
              <a:buFont typeface="Arial" panose="020B0604020202020204" pitchFamily="34" charset="0"/>
              <a:buChar char="•"/>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Electrolyte is a common medium used to support cell growth, Shewanella Basal Medium with casamino acids and Wolfe’s mineral solution supplemented with lactate.</a:t>
            </a:r>
          </a:p>
          <a:p>
            <a:pPr marL="342900" lvl="0" indent="-342900">
              <a:buFont typeface="Arial" panose="020B0604020202020204" pitchFamily="34" charset="0"/>
              <a:buChar char="•"/>
            </a:pPr>
            <a:r>
              <a:rPr lang="en-US" sz="1800" kern="100" dirty="0" err="1">
                <a:effectLst/>
                <a:latin typeface="Arial" panose="020B0604020202020204" pitchFamily="34" charset="0"/>
                <a:ea typeface="Aptos" panose="020B0004020202020204" pitchFamily="34" charset="0"/>
                <a:cs typeface="Times New Roman" panose="02020603050405020304" pitchFamily="18" charset="0"/>
              </a:rPr>
              <a:t>ThT</a:t>
            </a:r>
            <a:r>
              <a:rPr lang="en-US" sz="1800" kern="100" dirty="0">
                <a:effectLst/>
                <a:latin typeface="Arial" panose="020B0604020202020204" pitchFamily="34" charset="0"/>
                <a:ea typeface="Aptos" panose="020B0004020202020204" pitchFamily="34" charset="0"/>
                <a:cs typeface="Times New Roman" panose="02020603050405020304" pitchFamily="18" charset="0"/>
              </a:rPr>
              <a:t> concentration is 10 </a:t>
            </a:r>
            <a:r>
              <a:rPr lang="en-US" sz="1800" kern="100" dirty="0">
                <a:effectLst/>
                <a:latin typeface="Arial" panose="020B0604020202020204" pitchFamily="34" charset="0"/>
                <a:ea typeface="Aptos" panose="020B0004020202020204" pitchFamily="34" charset="0"/>
                <a:cs typeface="Arial" panose="020B0604020202020204" pitchFamily="34" charset="0"/>
                <a:sym typeface="Symbol" pitchFamily="2" charset="2"/>
              </a:rPr>
              <a:t></a:t>
            </a:r>
            <a:r>
              <a:rPr lang="en-US" sz="1800" kern="100" dirty="0">
                <a:effectLst/>
                <a:latin typeface="Arial" panose="020B0604020202020204" pitchFamily="34" charset="0"/>
                <a:ea typeface="Aptos" panose="020B0004020202020204" pitchFamily="34" charset="0"/>
                <a:cs typeface="Times New Roman" panose="02020603050405020304" pitchFamily="18" charset="0"/>
              </a:rPr>
              <a:t>M.</a:t>
            </a:r>
          </a:p>
          <a:p>
            <a:pPr marL="342900" lvl="0" indent="-342900">
              <a:buFont typeface="+mj-lt"/>
              <a:buAutoNum type="arabicPeriod"/>
            </a:pPr>
            <a:r>
              <a:rPr lang="en-US" sz="1800" i="1" kern="100" dirty="0">
                <a:effectLst/>
                <a:latin typeface="Arial" panose="020B0604020202020204" pitchFamily="34" charset="0"/>
                <a:ea typeface="Aptos" panose="020B0004020202020204" pitchFamily="34" charset="0"/>
                <a:cs typeface="Times New Roman" panose="02020603050405020304" pitchFamily="18" charset="0"/>
              </a:rPr>
              <a:t>S. oneidensis </a:t>
            </a:r>
            <a:r>
              <a:rPr lang="en-US" sz="1800" kern="100" dirty="0">
                <a:effectLst/>
                <a:latin typeface="Arial" panose="020B0604020202020204" pitchFamily="34" charset="0"/>
                <a:ea typeface="Aptos" panose="020B0004020202020204" pitchFamily="34" charset="0"/>
                <a:cs typeface="Times New Roman" panose="02020603050405020304" pitchFamily="18" charset="0"/>
              </a:rPr>
              <a:t>MR-1 are grown aerobically overnight to reach the stationary growth phase.</a:t>
            </a:r>
          </a:p>
          <a:p>
            <a:pPr marL="342900" lvl="0" indent="-342900">
              <a:buFont typeface="+mj-lt"/>
              <a:buAutoNum type="arabi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Grown cell cultures are 3X washed, and have the cell density measured with OD</a:t>
            </a:r>
            <a:r>
              <a:rPr lang="en-US" sz="1800" kern="100" baseline="-25000" dirty="0">
                <a:effectLst/>
                <a:latin typeface="Arial" panose="020B0604020202020204" pitchFamily="34" charset="0"/>
                <a:ea typeface="Aptos" panose="020B0004020202020204" pitchFamily="34" charset="0"/>
                <a:cs typeface="Times New Roman" panose="02020603050405020304" pitchFamily="18" charset="0"/>
              </a:rPr>
              <a:t>600</a:t>
            </a:r>
            <a:r>
              <a:rPr lang="en-US" sz="1800" kern="100" dirty="0">
                <a:effectLst/>
                <a:latin typeface="Arial" panose="020B0604020202020204" pitchFamily="34" charset="0"/>
                <a:ea typeface="Aptos" panose="020B0004020202020204" pitchFamily="34" charset="0"/>
                <a:cs typeface="Times New Roman" panose="02020603050405020304" pitchFamily="18" charset="0"/>
              </a:rPr>
              <a:t> (usually around 2), before transferred into the anaerobic chamber.</a:t>
            </a:r>
          </a:p>
          <a:p>
            <a:pPr marL="342900" lvl="0" indent="-342900">
              <a:buFont typeface="+mj-lt"/>
              <a:buAutoNum type="arabi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EC devices are inoculated inside the anaerobic chamber with S. oneidensis MR-1 at OD</a:t>
            </a:r>
            <a:r>
              <a:rPr lang="en-US" sz="1800" kern="100" baseline="-25000" dirty="0">
                <a:effectLst/>
                <a:latin typeface="Arial" panose="020B0604020202020204" pitchFamily="34" charset="0"/>
                <a:ea typeface="Aptos" panose="020B0004020202020204" pitchFamily="34" charset="0"/>
                <a:cs typeface="Times New Roman" panose="02020603050405020304" pitchFamily="18" charset="0"/>
              </a:rPr>
              <a:t>600</a:t>
            </a:r>
            <a:r>
              <a:rPr lang="en-US" sz="1800" kern="100" dirty="0">
                <a:effectLst/>
                <a:latin typeface="Arial" panose="020B0604020202020204" pitchFamily="34" charset="0"/>
                <a:ea typeface="Aptos" panose="020B0004020202020204" pitchFamily="34" charset="0"/>
                <a:cs typeface="Times New Roman" panose="02020603050405020304" pitchFamily="18" charset="0"/>
              </a:rPr>
              <a:t> of 0.1 to 0.5.</a:t>
            </a:r>
          </a:p>
          <a:p>
            <a:pPr marL="342900" lvl="0" indent="-342900">
              <a:buFont typeface="+mj-lt"/>
              <a:buAutoNum type="arabi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EC devices are sealed air-tight with silicon rubber gaskets, in the anaerobic chamber.</a:t>
            </a:r>
          </a:p>
          <a:p>
            <a:pPr marL="342900" lvl="0" indent="-342900">
              <a:buFont typeface="+mj-lt"/>
              <a:buAutoNum type="arabi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Then, without waiting, the EC devices are brought to the microscope room for examination (ambient environment). The examination would last up to 5 hours.</a:t>
            </a:r>
          </a:p>
          <a:p>
            <a:pPr marL="342900" lvl="0" indent="-342900">
              <a:buFont typeface="+mj-lt"/>
              <a:buAutoNum type="arabi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Negative controls are the abiotic electrolyte.</a:t>
            </a:r>
          </a:p>
          <a:p>
            <a:pPr marL="342900" lvl="0" indent="-342900">
              <a:buFont typeface="+mj-lt"/>
              <a:buAutoNum type="arabi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Brightness, contrast, exposure time, and laser aperture size are kept the same to ensure comparability of the results.</a:t>
            </a:r>
          </a:p>
        </p:txBody>
      </p:sp>
      <p:sp>
        <p:nvSpPr>
          <p:cNvPr id="11" name="Title 1">
            <a:extLst>
              <a:ext uri="{FF2B5EF4-FFF2-40B4-BE49-F238E27FC236}">
                <a16:creationId xmlns:a16="http://schemas.microsoft.com/office/drawing/2014/main" id="{50DA9547-B2EF-199F-27C4-AF340266E21C}"/>
              </a:ext>
            </a:extLst>
          </p:cNvPr>
          <p:cNvSpPr txBox="1">
            <a:spLocks/>
          </p:cNvSpPr>
          <p:nvPr/>
        </p:nvSpPr>
        <p:spPr>
          <a:xfrm>
            <a:off x="431800"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dirty="0">
                <a:latin typeface="Arial" panose="020B0604020202020204" pitchFamily="34" charset="0"/>
              </a:rPr>
              <a:t>Detailed protocol</a:t>
            </a:r>
          </a:p>
        </p:txBody>
      </p:sp>
      <p:sp>
        <p:nvSpPr>
          <p:cNvPr id="2" name="TextBox 1">
            <a:extLst>
              <a:ext uri="{FF2B5EF4-FFF2-40B4-BE49-F238E27FC236}">
                <a16:creationId xmlns:a16="http://schemas.microsoft.com/office/drawing/2014/main" id="{8CE3B430-DFB7-E5A8-6A3C-27284EA77B7D}"/>
              </a:ext>
            </a:extLst>
          </p:cNvPr>
          <p:cNvSpPr txBox="1"/>
          <p:nvPr/>
        </p:nvSpPr>
        <p:spPr>
          <a:xfrm>
            <a:off x="431800" y="4828785"/>
            <a:ext cx="6375400" cy="2031325"/>
          </a:xfrm>
          <a:prstGeom prst="rect">
            <a:avLst/>
          </a:prstGeom>
          <a:noFill/>
        </p:spPr>
        <p:txBody>
          <a:bodyPr wrap="square" rtlCol="0">
            <a:spAutoFit/>
          </a:bodyPr>
          <a:lstStyle/>
          <a:p>
            <a:r>
              <a:rPr lang="en-US" dirty="0"/>
              <a:t>Device cleaning (after each experiment, ):</a:t>
            </a:r>
          </a:p>
          <a:p>
            <a:pPr marL="342900" indent="-342900">
              <a:buFont typeface="+mj-lt"/>
              <a:buAutoNum type="arabicPeriod"/>
            </a:pPr>
            <a:r>
              <a:rPr lang="en-US" dirty="0"/>
              <a:t>Devices are disassembled and boiled in 1:10 soapy water for 20 min.</a:t>
            </a:r>
          </a:p>
          <a:p>
            <a:pPr marL="342900" indent="-342900">
              <a:buFont typeface="+mj-lt"/>
              <a:buAutoNum type="arabicPeriod"/>
            </a:pPr>
            <a:r>
              <a:rPr lang="en-US" dirty="0"/>
              <a:t>Then the slides and silicon rubber seals are 3X rinsed in DI water and blow-dried with compressed air.</a:t>
            </a:r>
          </a:p>
          <a:p>
            <a:pPr marL="342900" indent="-342900">
              <a:buFont typeface="+mj-lt"/>
              <a:buAutoNum type="arabicPeriod"/>
            </a:pPr>
            <a:r>
              <a:rPr lang="en-US" dirty="0"/>
              <a:t>The electrode slides and silicon rubber seals are autoclaved separately and reused.</a:t>
            </a:r>
          </a:p>
        </p:txBody>
      </p:sp>
      <p:pic>
        <p:nvPicPr>
          <p:cNvPr id="4" name="Picture 3" descr="A diagram of a rectangular object&#10;&#10;Description automatically generated">
            <a:extLst>
              <a:ext uri="{FF2B5EF4-FFF2-40B4-BE49-F238E27FC236}">
                <a16:creationId xmlns:a16="http://schemas.microsoft.com/office/drawing/2014/main" id="{DB91198A-BE7F-B2C5-63CD-6A008C001064}"/>
              </a:ext>
            </a:extLst>
          </p:cNvPr>
          <p:cNvPicPr>
            <a:picLocks noChangeAspect="1"/>
          </p:cNvPicPr>
          <p:nvPr/>
        </p:nvPicPr>
        <p:blipFill>
          <a:blip r:embed="rId2"/>
          <a:stretch>
            <a:fillRect/>
          </a:stretch>
        </p:blipFill>
        <p:spPr>
          <a:xfrm>
            <a:off x="6735545" y="3724307"/>
            <a:ext cx="4851400" cy="3395980"/>
          </a:xfrm>
          <a:prstGeom prst="rect">
            <a:avLst/>
          </a:prstGeom>
        </p:spPr>
      </p:pic>
    </p:spTree>
    <p:extLst>
      <p:ext uri="{BB962C8B-B14F-4D97-AF65-F5344CB8AC3E}">
        <p14:creationId xmlns:p14="http://schemas.microsoft.com/office/powerpoint/2010/main" val="3818962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A4318-E842-4845-2C42-B0842D5B9767}"/>
              </a:ext>
            </a:extLst>
          </p:cNvPr>
          <p:cNvSpPr>
            <a:spLocks noGrp="1"/>
          </p:cNvSpPr>
          <p:nvPr>
            <p:ph type="title"/>
          </p:nvPr>
        </p:nvSpPr>
        <p:spPr/>
        <p:txBody>
          <a:bodyPr>
            <a:normAutofit/>
          </a:bodyPr>
          <a:lstStyle/>
          <a:p>
            <a:r>
              <a:rPr lang="en-US" sz="3600" dirty="0"/>
              <a:t>Hypothetical experiment 1</a:t>
            </a:r>
          </a:p>
        </p:txBody>
      </p:sp>
      <p:sp>
        <p:nvSpPr>
          <p:cNvPr id="3" name="Content Placeholder 2">
            <a:extLst>
              <a:ext uri="{FF2B5EF4-FFF2-40B4-BE49-F238E27FC236}">
                <a16:creationId xmlns:a16="http://schemas.microsoft.com/office/drawing/2014/main" id="{298B34B3-4C05-C0FC-03D9-76EB6C58304A}"/>
              </a:ext>
            </a:extLst>
          </p:cNvPr>
          <p:cNvSpPr>
            <a:spLocks noGrp="1"/>
          </p:cNvSpPr>
          <p:nvPr>
            <p:ph idx="1"/>
          </p:nvPr>
        </p:nvSpPr>
        <p:spPr>
          <a:xfrm>
            <a:off x="714021" y="1471870"/>
            <a:ext cx="10515600" cy="2960863"/>
          </a:xfrm>
        </p:spPr>
        <p:txBody>
          <a:bodyPr>
            <a:normAutofit fontScale="85000" lnSpcReduction="20000"/>
          </a:bodyPr>
          <a:lstStyle/>
          <a:p>
            <a:pPr marL="0" indent="0">
              <a:buNone/>
            </a:pPr>
            <a:r>
              <a:rPr lang="en-US" dirty="0"/>
              <a:t>Regulate the cellular respiration pathway between aerobic and anaerobic modes. </a:t>
            </a:r>
          </a:p>
          <a:p>
            <a:pPr marL="0" indent="0">
              <a:buNone/>
            </a:pPr>
            <a:r>
              <a:rPr lang="en-US" dirty="0"/>
              <a:t>Reasoning: Since cells were grown aerobically, they might not switch to anaerobic respiration when being examined with the microscope. During aerobic respiration, no EET process is used by the cells and thus the cell membrane potential might not respond to the electrode potential changes.</a:t>
            </a:r>
          </a:p>
          <a:p>
            <a:pPr marL="0" indent="0">
              <a:buNone/>
            </a:pPr>
            <a:endParaRPr lang="en-US" dirty="0"/>
          </a:p>
          <a:p>
            <a:r>
              <a:rPr lang="en-US" dirty="0"/>
              <a:t>Grow the cells anaerobically to ensure the anaerobic respiration pathway is induced.</a:t>
            </a:r>
          </a:p>
        </p:txBody>
      </p:sp>
      <p:sp>
        <p:nvSpPr>
          <p:cNvPr id="7" name="TextBox 6">
            <a:extLst>
              <a:ext uri="{FF2B5EF4-FFF2-40B4-BE49-F238E27FC236}">
                <a16:creationId xmlns:a16="http://schemas.microsoft.com/office/drawing/2014/main" id="{3D2C9FEF-3EA2-2AC6-E25E-98A9AC051087}"/>
              </a:ext>
            </a:extLst>
          </p:cNvPr>
          <p:cNvSpPr txBox="1"/>
          <p:nvPr/>
        </p:nvSpPr>
        <p:spPr>
          <a:xfrm>
            <a:off x="838200" y="4870813"/>
            <a:ext cx="6996289" cy="1200329"/>
          </a:xfrm>
          <a:prstGeom prst="rect">
            <a:avLst/>
          </a:prstGeom>
          <a:noFill/>
          <a:ln w="12700">
            <a:solidFill>
              <a:srgbClr val="C00000"/>
            </a:solidFill>
          </a:ln>
        </p:spPr>
        <p:txBody>
          <a:bodyPr wrap="square">
            <a:spAutoFit/>
          </a:bodyPr>
          <a:lstStyle/>
          <a:p>
            <a:pPr marL="0" indent="0">
              <a:buNone/>
            </a:pPr>
            <a:r>
              <a:rPr lang="en-US" sz="2400" dirty="0">
                <a:latin typeface="Arial" panose="020B0604020202020204" pitchFamily="34" charset="0"/>
              </a:rPr>
              <a:t>Results demonstrated inconsistent control of fluorescence intensity by electrode voltage, with the same inconsistent results.</a:t>
            </a:r>
          </a:p>
        </p:txBody>
      </p:sp>
      <p:pic>
        <p:nvPicPr>
          <p:cNvPr id="4" name="Picture 3" descr="A screenshot of a computer&#10;&#10;Description automatically generated">
            <a:extLst>
              <a:ext uri="{FF2B5EF4-FFF2-40B4-BE49-F238E27FC236}">
                <a16:creationId xmlns:a16="http://schemas.microsoft.com/office/drawing/2014/main" id="{793EC228-C713-F265-3E87-49280F9762DE}"/>
              </a:ext>
            </a:extLst>
          </p:cNvPr>
          <p:cNvPicPr>
            <a:picLocks noChangeAspect="1"/>
          </p:cNvPicPr>
          <p:nvPr/>
        </p:nvPicPr>
        <p:blipFill rotWithShape="1">
          <a:blip r:embed="rId2"/>
          <a:srcRect l="4028" r="41013" b="30155"/>
          <a:stretch/>
        </p:blipFill>
        <p:spPr>
          <a:xfrm>
            <a:off x="8431852" y="4116071"/>
            <a:ext cx="3046127" cy="2709812"/>
          </a:xfrm>
          <a:prstGeom prst="rect">
            <a:avLst/>
          </a:prstGeom>
        </p:spPr>
      </p:pic>
      <p:sp>
        <p:nvSpPr>
          <p:cNvPr id="5" name="TextBox 4">
            <a:extLst>
              <a:ext uri="{FF2B5EF4-FFF2-40B4-BE49-F238E27FC236}">
                <a16:creationId xmlns:a16="http://schemas.microsoft.com/office/drawing/2014/main" id="{656B7BF3-A4BA-3CBD-2505-9E85B912A873}"/>
              </a:ext>
            </a:extLst>
          </p:cNvPr>
          <p:cNvSpPr txBox="1"/>
          <p:nvPr/>
        </p:nvSpPr>
        <p:spPr>
          <a:xfrm>
            <a:off x="7278898" y="4063401"/>
            <a:ext cx="1708545" cy="369332"/>
          </a:xfrm>
          <a:prstGeom prst="rect">
            <a:avLst/>
          </a:prstGeom>
          <a:noFill/>
        </p:spPr>
        <p:txBody>
          <a:bodyPr wrap="none" rtlCol="0">
            <a:spAutoFit/>
          </a:bodyPr>
          <a:lstStyle/>
          <a:p>
            <a:r>
              <a:rPr lang="en-US" dirty="0"/>
              <a:t>Possible result:</a:t>
            </a:r>
          </a:p>
        </p:txBody>
      </p:sp>
    </p:spTree>
    <p:extLst>
      <p:ext uri="{BB962C8B-B14F-4D97-AF65-F5344CB8AC3E}">
        <p14:creationId xmlns:p14="http://schemas.microsoft.com/office/powerpoint/2010/main" val="787039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A4318-E842-4845-2C42-B0842D5B9767}"/>
              </a:ext>
            </a:extLst>
          </p:cNvPr>
          <p:cNvSpPr>
            <a:spLocks noGrp="1"/>
          </p:cNvSpPr>
          <p:nvPr>
            <p:ph type="title"/>
          </p:nvPr>
        </p:nvSpPr>
        <p:spPr/>
        <p:txBody>
          <a:bodyPr>
            <a:normAutofit/>
          </a:bodyPr>
          <a:lstStyle/>
          <a:p>
            <a:r>
              <a:rPr lang="en-US" sz="3600" dirty="0"/>
              <a:t>Hypothetical experiment 2</a:t>
            </a:r>
          </a:p>
        </p:txBody>
      </p:sp>
      <p:sp>
        <p:nvSpPr>
          <p:cNvPr id="3" name="Content Placeholder 2">
            <a:extLst>
              <a:ext uri="{FF2B5EF4-FFF2-40B4-BE49-F238E27FC236}">
                <a16:creationId xmlns:a16="http://schemas.microsoft.com/office/drawing/2014/main" id="{298B34B3-4C05-C0FC-03D9-76EB6C58304A}"/>
              </a:ext>
            </a:extLst>
          </p:cNvPr>
          <p:cNvSpPr>
            <a:spLocks noGrp="1"/>
          </p:cNvSpPr>
          <p:nvPr>
            <p:ph idx="1"/>
          </p:nvPr>
        </p:nvSpPr>
        <p:spPr>
          <a:xfrm>
            <a:off x="601717" y="1690688"/>
            <a:ext cx="6272049" cy="4351338"/>
          </a:xfrm>
        </p:spPr>
        <p:txBody>
          <a:bodyPr>
            <a:normAutofit/>
          </a:bodyPr>
          <a:lstStyle/>
          <a:p>
            <a:pPr marL="0" indent="0">
              <a:buNone/>
            </a:pPr>
            <a:r>
              <a:rPr lang="en-US" sz="2400" dirty="0"/>
              <a:t>Cell contamination</a:t>
            </a:r>
          </a:p>
          <a:p>
            <a:pPr marL="0" indent="0">
              <a:buNone/>
            </a:pPr>
            <a:r>
              <a:rPr lang="en-US" sz="2400" dirty="0"/>
              <a:t>Reasoning: Since bands of densely packed cells were observed, there might be contamination of foreign cells during the inoculation.</a:t>
            </a:r>
          </a:p>
          <a:p>
            <a:r>
              <a:rPr lang="en-US" sz="2400" dirty="0"/>
              <a:t>Clean the anaerobic chamber, tools, and EC device assembly, remake the media stocks, and repeat the experiment.</a:t>
            </a:r>
          </a:p>
        </p:txBody>
      </p:sp>
      <p:sp>
        <p:nvSpPr>
          <p:cNvPr id="6" name="TextBox 5">
            <a:extLst>
              <a:ext uri="{FF2B5EF4-FFF2-40B4-BE49-F238E27FC236}">
                <a16:creationId xmlns:a16="http://schemas.microsoft.com/office/drawing/2014/main" id="{20B3866F-96DC-20FC-8D0F-A684ADD4B2D4}"/>
              </a:ext>
            </a:extLst>
          </p:cNvPr>
          <p:cNvSpPr txBox="1"/>
          <p:nvPr/>
        </p:nvSpPr>
        <p:spPr>
          <a:xfrm>
            <a:off x="309470" y="5167312"/>
            <a:ext cx="6098142" cy="1200329"/>
          </a:xfrm>
          <a:prstGeom prst="rect">
            <a:avLst/>
          </a:prstGeom>
          <a:noFill/>
          <a:ln w="12700">
            <a:solidFill>
              <a:srgbClr val="C00000"/>
            </a:solidFill>
          </a:ln>
        </p:spPr>
        <p:txBody>
          <a:bodyPr wrap="square">
            <a:spAutoFit/>
          </a:bodyPr>
          <a:lstStyle/>
          <a:p>
            <a:pPr marL="0" indent="0">
              <a:buNone/>
            </a:pPr>
            <a:r>
              <a:rPr lang="en-US" sz="2400" dirty="0">
                <a:latin typeface="Arial" panose="020B0604020202020204" pitchFamily="34" charset="0"/>
              </a:rPr>
              <a:t>Results demonstrated inconsistent control of fluorescence intensity by electrode voltage, with the same inconsistent results.</a:t>
            </a:r>
          </a:p>
        </p:txBody>
      </p:sp>
      <p:pic>
        <p:nvPicPr>
          <p:cNvPr id="4" name="Picture 3" descr="A screenshot of a computer&#10;&#10;Description automatically generated">
            <a:extLst>
              <a:ext uri="{FF2B5EF4-FFF2-40B4-BE49-F238E27FC236}">
                <a16:creationId xmlns:a16="http://schemas.microsoft.com/office/drawing/2014/main" id="{28D38DE8-186E-CB13-D8F2-8A3A0F369705}"/>
              </a:ext>
            </a:extLst>
          </p:cNvPr>
          <p:cNvPicPr>
            <a:picLocks noChangeAspect="1"/>
          </p:cNvPicPr>
          <p:nvPr/>
        </p:nvPicPr>
        <p:blipFill rotWithShape="1">
          <a:blip r:embed="rId2"/>
          <a:srcRect l="4028" r="41013" b="30155"/>
          <a:stretch/>
        </p:blipFill>
        <p:spPr>
          <a:xfrm>
            <a:off x="7530374" y="2608714"/>
            <a:ext cx="4059909" cy="3611665"/>
          </a:xfrm>
          <a:prstGeom prst="rect">
            <a:avLst/>
          </a:prstGeom>
        </p:spPr>
      </p:pic>
      <p:sp>
        <p:nvSpPr>
          <p:cNvPr id="8" name="TextBox 7">
            <a:extLst>
              <a:ext uri="{FF2B5EF4-FFF2-40B4-BE49-F238E27FC236}">
                <a16:creationId xmlns:a16="http://schemas.microsoft.com/office/drawing/2014/main" id="{EF7C7AD2-0172-D0BF-3F39-56AFB547B5F0}"/>
              </a:ext>
            </a:extLst>
          </p:cNvPr>
          <p:cNvSpPr txBox="1"/>
          <p:nvPr/>
        </p:nvSpPr>
        <p:spPr>
          <a:xfrm>
            <a:off x="7405237" y="2424048"/>
            <a:ext cx="1708545" cy="369332"/>
          </a:xfrm>
          <a:prstGeom prst="rect">
            <a:avLst/>
          </a:prstGeom>
          <a:noFill/>
        </p:spPr>
        <p:txBody>
          <a:bodyPr wrap="none" rtlCol="0">
            <a:spAutoFit/>
          </a:bodyPr>
          <a:lstStyle/>
          <a:p>
            <a:r>
              <a:rPr lang="en-US" dirty="0"/>
              <a:t>Possible result:</a:t>
            </a:r>
          </a:p>
        </p:txBody>
      </p:sp>
    </p:spTree>
    <p:extLst>
      <p:ext uri="{BB962C8B-B14F-4D97-AF65-F5344CB8AC3E}">
        <p14:creationId xmlns:p14="http://schemas.microsoft.com/office/powerpoint/2010/main" val="36539083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A4318-E842-4845-2C42-B0842D5B9767}"/>
              </a:ext>
            </a:extLst>
          </p:cNvPr>
          <p:cNvSpPr>
            <a:spLocks noGrp="1"/>
          </p:cNvSpPr>
          <p:nvPr>
            <p:ph type="title"/>
          </p:nvPr>
        </p:nvSpPr>
        <p:spPr/>
        <p:txBody>
          <a:bodyPr>
            <a:normAutofit/>
          </a:bodyPr>
          <a:lstStyle/>
          <a:p>
            <a:r>
              <a:rPr lang="en-US" sz="3600" dirty="0"/>
              <a:t>Hypothetical experiment 3</a:t>
            </a:r>
          </a:p>
        </p:txBody>
      </p:sp>
      <p:sp>
        <p:nvSpPr>
          <p:cNvPr id="8" name="Content Placeholder 2">
            <a:extLst>
              <a:ext uri="{FF2B5EF4-FFF2-40B4-BE49-F238E27FC236}">
                <a16:creationId xmlns:a16="http://schemas.microsoft.com/office/drawing/2014/main" id="{FD923288-10C8-3C5E-9D31-FA23EC0E3C13}"/>
              </a:ext>
            </a:extLst>
          </p:cNvPr>
          <p:cNvSpPr>
            <a:spLocks noGrp="1"/>
          </p:cNvSpPr>
          <p:nvPr>
            <p:ph idx="1"/>
          </p:nvPr>
        </p:nvSpPr>
        <p:spPr>
          <a:xfrm>
            <a:off x="601717" y="1690688"/>
            <a:ext cx="11229039" cy="4351338"/>
          </a:xfrm>
        </p:spPr>
        <p:txBody>
          <a:bodyPr>
            <a:normAutofit/>
          </a:bodyPr>
          <a:lstStyle/>
          <a:p>
            <a:pPr marL="0" indent="0">
              <a:buNone/>
            </a:pPr>
            <a:r>
              <a:rPr lang="en-US" sz="2400" dirty="0" err="1"/>
              <a:t>ThT</a:t>
            </a:r>
            <a:r>
              <a:rPr lang="en-US" sz="2400" dirty="0"/>
              <a:t> degradation</a:t>
            </a:r>
          </a:p>
          <a:p>
            <a:pPr marL="0" indent="0">
              <a:buNone/>
            </a:pPr>
            <a:r>
              <a:rPr lang="en-US" sz="2400" dirty="0"/>
              <a:t>Reasoning: The </a:t>
            </a:r>
            <a:r>
              <a:rPr lang="en-US" sz="2400" dirty="0" err="1"/>
              <a:t>ThT</a:t>
            </a:r>
            <a:r>
              <a:rPr lang="en-US" sz="2400" dirty="0"/>
              <a:t> may have undergone unknown chemical or physical changes that resulted in nonspecific binding to cell membranes.</a:t>
            </a:r>
          </a:p>
          <a:p>
            <a:pPr marL="0" indent="0">
              <a:buNone/>
            </a:pPr>
            <a:endParaRPr lang="en-US" sz="2400" dirty="0"/>
          </a:p>
          <a:p>
            <a:r>
              <a:rPr lang="en-US" sz="2400" dirty="0"/>
              <a:t>Remake the </a:t>
            </a:r>
            <a:r>
              <a:rPr lang="en-US" sz="2400" dirty="0" err="1"/>
              <a:t>ThT</a:t>
            </a:r>
            <a:r>
              <a:rPr lang="en-US" sz="2400" dirty="0"/>
              <a:t> stock, using different solvents (e.g. ethanol) for the stock.</a:t>
            </a:r>
          </a:p>
          <a:p>
            <a:pPr marL="0" indent="0">
              <a:buNone/>
            </a:pPr>
            <a:endParaRPr lang="en-US" sz="2400" dirty="0"/>
          </a:p>
        </p:txBody>
      </p:sp>
      <p:sp>
        <p:nvSpPr>
          <p:cNvPr id="10" name="TextBox 9">
            <a:extLst>
              <a:ext uri="{FF2B5EF4-FFF2-40B4-BE49-F238E27FC236}">
                <a16:creationId xmlns:a16="http://schemas.microsoft.com/office/drawing/2014/main" id="{DA5E2E3D-47B9-271C-660E-FEA30A5E6E89}"/>
              </a:ext>
            </a:extLst>
          </p:cNvPr>
          <p:cNvSpPr txBox="1"/>
          <p:nvPr/>
        </p:nvSpPr>
        <p:spPr>
          <a:xfrm>
            <a:off x="719958" y="4449681"/>
            <a:ext cx="10752083" cy="830997"/>
          </a:xfrm>
          <a:prstGeom prst="rect">
            <a:avLst/>
          </a:prstGeom>
          <a:noFill/>
          <a:ln w="12700">
            <a:solidFill>
              <a:srgbClr val="C00000"/>
            </a:solidFill>
          </a:ln>
        </p:spPr>
        <p:txBody>
          <a:bodyPr wrap="square">
            <a:spAutoFit/>
          </a:bodyPr>
          <a:lstStyle/>
          <a:p>
            <a:pPr marL="0" indent="0">
              <a:buNone/>
            </a:pPr>
            <a:r>
              <a:rPr lang="en-US" sz="2400" dirty="0">
                <a:latin typeface="Arial" panose="020B0604020202020204" pitchFamily="34" charset="0"/>
              </a:rPr>
              <a:t>Results demonstrated inconsistent control of fluorescence intensity by electrode voltage, with the same inconsistent results.</a:t>
            </a:r>
          </a:p>
        </p:txBody>
      </p:sp>
    </p:spTree>
    <p:extLst>
      <p:ext uri="{BB962C8B-B14F-4D97-AF65-F5344CB8AC3E}">
        <p14:creationId xmlns:p14="http://schemas.microsoft.com/office/powerpoint/2010/main" val="3587320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2219</TotalTime>
  <Words>997</Words>
  <Application>Microsoft Macintosh PowerPoint</Application>
  <PresentationFormat>Widescreen</PresentationFormat>
  <Paragraphs>77</Paragraphs>
  <Slides>13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Aptos</vt:lpstr>
      <vt:lpstr>Arial</vt:lpstr>
      <vt:lpstr>Office Theme</vt:lpstr>
      <vt:lpstr>Pipettes and Problem Solving</vt:lpstr>
      <vt:lpstr>Scenario: Thioflavin T (ThT) membrane potential indicator</vt:lpstr>
      <vt:lpstr>Scenario: Thioflavin T (ThT) membrane potential indicator</vt:lpstr>
      <vt:lpstr>Scenario: Inconsistent results</vt:lpstr>
      <vt:lpstr>Troubleshoot the inconsistencies in the ThT imaging and why there is such high background noise</vt:lpstr>
      <vt:lpstr>PowerPoint Presentation</vt:lpstr>
      <vt:lpstr>Hypothetical experiment 1</vt:lpstr>
      <vt:lpstr>Hypothetical experiment 2</vt:lpstr>
      <vt:lpstr>Hypothetical experiment 3</vt:lpstr>
      <vt:lpstr>Hypothetical experiment 4</vt:lpstr>
      <vt:lpstr>PowerPoint Presentation</vt:lpstr>
      <vt:lpstr>PowerPoint Presentation</vt:lpstr>
      <vt:lpstr>ANSWER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Pipettes and Problem Solving</dc:title>
  <dc:creator>Partipilo, Gina</dc:creator>
  <cp:lastModifiedBy>Partipilo, Gina</cp:lastModifiedBy>
  <cp:revision>13</cp:revision>
  <dcterms:created xsi:type="dcterms:W3CDTF">2024-04-11T19:25:54Z</dcterms:created>
  <dcterms:modified xsi:type="dcterms:W3CDTF">2024-06-15T20:05:21Z</dcterms:modified>
</cp:coreProperties>
</file>